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63" r:id="rId3"/>
    <p:sldId id="266" r:id="rId4"/>
    <p:sldId id="273" r:id="rId5"/>
    <p:sldId id="267" r:id="rId6"/>
    <p:sldId id="271" r:id="rId7"/>
    <p:sldId id="276" r:id="rId8"/>
    <p:sldId id="270" r:id="rId9"/>
    <p:sldId id="274" r:id="rId10"/>
    <p:sldId id="272" r:id="rId11"/>
  </p:sldIdLst>
  <p:sldSz cx="9144000" cy="5143500" type="screen16x9"/>
  <p:notesSz cx="6858000" cy="9144000"/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AC76"/>
    <a:srgbClr val="0D34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245" autoAdjust="0"/>
    <p:restoredTop sz="94660"/>
  </p:normalViewPr>
  <p:slideViewPr>
    <p:cSldViewPr snapToGrid="0" snapToObjects="1">
      <p:cViewPr varScale="1">
        <p:scale>
          <a:sx n="157" d="100"/>
          <a:sy n="157" d="100"/>
        </p:scale>
        <p:origin x="144" y="24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922581-5EF9-48F7-943D-2919D2587321}" type="datetimeFigureOut">
              <a:rPr lang="nb-NO" smtClean="0"/>
              <a:t>11.06.2019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740DBC-983C-4FB8-9272-52E7B467520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560153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368315" y="2008061"/>
            <a:ext cx="7772400" cy="675821"/>
          </a:xfrm>
        </p:spPr>
        <p:txBody>
          <a:bodyPr anchor="t" anchorCtr="0"/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368315" y="2733866"/>
            <a:ext cx="7772400" cy="131445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/>
              <a:t>Klikk for å redigere undertittelstil i malen</a:t>
            </a:r>
          </a:p>
        </p:txBody>
      </p:sp>
    </p:spTree>
    <p:extLst>
      <p:ext uri="{BB962C8B-B14F-4D97-AF65-F5344CB8AC3E}">
        <p14:creationId xmlns:p14="http://schemas.microsoft.com/office/powerpoint/2010/main" val="1000159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5682" y="4767263"/>
            <a:ext cx="501118" cy="273844"/>
          </a:xfrm>
          <a:prstGeom prst="rect">
            <a:avLst/>
          </a:prstGeom>
        </p:spPr>
        <p:txBody>
          <a:bodyPr/>
          <a:lstStyle/>
          <a:p>
            <a:fld id="{91853A39-49B3-554A-AE82-85611CEBD8E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83850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5682" y="4767263"/>
            <a:ext cx="501118" cy="273844"/>
          </a:xfrm>
          <a:prstGeom prst="rect">
            <a:avLst/>
          </a:prstGeom>
        </p:spPr>
        <p:txBody>
          <a:bodyPr/>
          <a:lstStyle/>
          <a:p>
            <a:fld id="{91853A39-49B3-554A-AE82-85611CEBD8E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31831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4" name="Plassholder for lysbildenummer 5"/>
          <p:cNvSpPr txBox="1">
            <a:spLocks/>
          </p:cNvSpPr>
          <p:nvPr userDrawn="1"/>
        </p:nvSpPr>
        <p:spPr>
          <a:xfrm>
            <a:off x="8474801" y="4815936"/>
            <a:ext cx="342081" cy="273844"/>
          </a:xfrm>
          <a:prstGeom prst="rect">
            <a:avLst/>
          </a:prstGeom>
        </p:spPr>
        <p:txBody>
          <a:bodyPr/>
          <a:lstStyle>
            <a:defPPr>
              <a:defRPr lang="nb-NO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91853A39-49B3-554A-AE82-85611CEBD8E3}" type="slidenum">
              <a:rPr lang="nb-NO" b="0" i="0" smtClean="0">
                <a:solidFill>
                  <a:schemeClr val="tx1"/>
                </a:solidFill>
                <a:latin typeface="Arial"/>
                <a:cs typeface="Arial"/>
              </a:rPr>
              <a:pPr algn="ctr"/>
              <a:t>‹#›</a:t>
            </a:fld>
            <a:endParaRPr lang="nb-NO" b="0" i="0" dirty="0">
              <a:solidFill>
                <a:schemeClr val="tx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60019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241294" y="4815936"/>
            <a:ext cx="426966" cy="273844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pPr algn="r"/>
            <a:fld id="{91853A39-49B3-554A-AE82-85611CEBD8E3}" type="slidenum">
              <a:rPr lang="nb-NO" smtClean="0">
                <a:latin typeface="Arial"/>
                <a:cs typeface="Arial"/>
              </a:rPr>
              <a:pPr algn="r"/>
              <a:t>‹#›</a:t>
            </a:fld>
            <a:endParaRPr lang="nb-NO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82460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8185682" y="4767263"/>
            <a:ext cx="501118" cy="273844"/>
          </a:xfrm>
          <a:prstGeom prst="rect">
            <a:avLst/>
          </a:prstGeom>
        </p:spPr>
        <p:txBody>
          <a:bodyPr/>
          <a:lstStyle/>
          <a:p>
            <a:fld id="{91853A39-49B3-554A-AE82-85611CEBD8E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72914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>
          <a:xfrm>
            <a:off x="8185682" y="4767263"/>
            <a:ext cx="501118" cy="273844"/>
          </a:xfrm>
          <a:prstGeom prst="rect">
            <a:avLst/>
          </a:prstGeom>
        </p:spPr>
        <p:txBody>
          <a:bodyPr/>
          <a:lstStyle/>
          <a:p>
            <a:fld id="{91853A39-49B3-554A-AE82-85611CEBD8E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2236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>
          <a:xfrm>
            <a:off x="8185682" y="4767263"/>
            <a:ext cx="501118" cy="273844"/>
          </a:xfrm>
          <a:prstGeom prst="rect">
            <a:avLst/>
          </a:prstGeom>
        </p:spPr>
        <p:txBody>
          <a:bodyPr/>
          <a:lstStyle/>
          <a:p>
            <a:fld id="{91853A39-49B3-554A-AE82-85611CEBD8E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72249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>
          <a:xfrm>
            <a:off x="8185682" y="4767263"/>
            <a:ext cx="501118" cy="273844"/>
          </a:xfrm>
          <a:prstGeom prst="rect">
            <a:avLst/>
          </a:prstGeom>
        </p:spPr>
        <p:txBody>
          <a:bodyPr/>
          <a:lstStyle/>
          <a:p>
            <a:fld id="{91853A39-49B3-554A-AE82-85611CEBD8E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49718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8185682" y="4767263"/>
            <a:ext cx="501118" cy="273844"/>
          </a:xfrm>
          <a:prstGeom prst="rect">
            <a:avLst/>
          </a:prstGeom>
        </p:spPr>
        <p:txBody>
          <a:bodyPr/>
          <a:lstStyle/>
          <a:p>
            <a:fld id="{91853A39-49B3-554A-AE82-85611CEBD8E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96486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8185682" y="4767263"/>
            <a:ext cx="501118" cy="273844"/>
          </a:xfrm>
          <a:prstGeom prst="rect">
            <a:avLst/>
          </a:prstGeom>
        </p:spPr>
        <p:txBody>
          <a:bodyPr/>
          <a:lstStyle/>
          <a:p>
            <a:fld id="{91853A39-49B3-554A-AE82-85611CEBD8E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32236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241294" y="4815936"/>
            <a:ext cx="426966" cy="273844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pPr algn="r"/>
            <a:fld id="{91853A39-49B3-554A-AE82-85611CEBD8E3}" type="slidenum">
              <a:rPr lang="nb-NO" smtClean="0">
                <a:latin typeface="Arial"/>
                <a:cs typeface="Arial"/>
              </a:rPr>
              <a:pPr algn="r"/>
              <a:t>‹#›</a:t>
            </a:fld>
            <a:endParaRPr lang="nb-NO" dirty="0">
              <a:latin typeface="Arial"/>
              <a:cs typeface="Arial"/>
            </a:endParaRPr>
          </a:p>
        </p:txBody>
      </p:sp>
      <p:pic>
        <p:nvPicPr>
          <p:cNvPr id="7" name="Bilde 6" descr="logo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180" y="4814945"/>
            <a:ext cx="976089" cy="183326"/>
          </a:xfrm>
          <a:prstGeom prst="rect">
            <a:avLst/>
          </a:prstGeom>
        </p:spPr>
      </p:pic>
      <p:sp>
        <p:nvSpPr>
          <p:cNvPr id="8" name="TekstSylinder 7"/>
          <p:cNvSpPr txBox="1"/>
          <p:nvPr userDrawn="1"/>
        </p:nvSpPr>
        <p:spPr>
          <a:xfrm>
            <a:off x="1529842" y="4786170"/>
            <a:ext cx="38603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kern="1200" dirty="0">
                <a:solidFill>
                  <a:schemeClr val="tx1"/>
                </a:solidFill>
                <a:latin typeface="Arial"/>
                <a:ea typeface="+mn-ea"/>
                <a:cs typeface="Arial"/>
              </a:rPr>
              <a:t>Norwegian University of Science and Technology</a:t>
            </a:r>
            <a:endParaRPr lang="nb-NO" sz="1200" dirty="0">
              <a:effectLst/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777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b="1" i="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pic>
        <p:nvPicPr>
          <p:cNvPr id="7" name="Bilde 6" descr="eng_logo_ny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421" y="522773"/>
            <a:ext cx="3240024" cy="710184"/>
          </a:xfrm>
          <a:prstGeom prst="rect">
            <a:avLst/>
          </a:prstGeom>
        </p:spPr>
      </p:pic>
      <p:sp>
        <p:nvSpPr>
          <p:cNvPr id="9" name="Tittel 1"/>
          <p:cNvSpPr>
            <a:spLocks noGrp="1"/>
          </p:cNvSpPr>
          <p:nvPr>
            <p:ph type="ctrTitle"/>
          </p:nvPr>
        </p:nvSpPr>
        <p:spPr>
          <a:xfrm>
            <a:off x="517126" y="1634341"/>
            <a:ext cx="7772400" cy="675821"/>
          </a:xfrm>
        </p:spPr>
        <p:txBody>
          <a:bodyPr>
            <a:normAutofit/>
          </a:bodyPr>
          <a:lstStyle/>
          <a:p>
            <a:r>
              <a:rPr lang="en-US" dirty="0"/>
              <a:t>Missing data: Is it all the same?</a:t>
            </a:r>
            <a:endParaRPr lang="nb-NO" dirty="0"/>
          </a:p>
        </p:txBody>
      </p:sp>
      <p:sp>
        <p:nvSpPr>
          <p:cNvPr id="10" name="Undertittel 2"/>
          <p:cNvSpPr>
            <a:spLocks noGrp="1"/>
          </p:cNvSpPr>
          <p:nvPr>
            <p:ph type="subTitle" idx="1"/>
          </p:nvPr>
        </p:nvSpPr>
        <p:spPr>
          <a:xfrm>
            <a:off x="504816" y="2626053"/>
            <a:ext cx="7772400" cy="2107872"/>
          </a:xfrm>
        </p:spPr>
        <p:txBody>
          <a:bodyPr>
            <a:normAutofit fontScale="77500" lnSpcReduction="20000"/>
          </a:bodyPr>
          <a:lstStyle/>
          <a:p>
            <a:r>
              <a:rPr lang="nb-NO" sz="2400" dirty="0"/>
              <a:t>EULAR 2019, Madrid, 12-15 June 2019</a:t>
            </a:r>
          </a:p>
          <a:p>
            <a:endParaRPr lang="nb-NO" sz="2400" dirty="0"/>
          </a:p>
          <a:p>
            <a:r>
              <a:rPr lang="nb-NO" sz="2400" dirty="0"/>
              <a:t>Stian Lydersen</a:t>
            </a:r>
          </a:p>
          <a:p>
            <a:r>
              <a:rPr lang="nb-NO" dirty="0"/>
              <a:t>Norwegian </a:t>
            </a:r>
            <a:r>
              <a:rPr lang="nb-NO" dirty="0" err="1"/>
              <a:t>University</a:t>
            </a:r>
            <a:r>
              <a:rPr lang="nb-NO" dirty="0"/>
              <a:t> </a:t>
            </a:r>
            <a:r>
              <a:rPr lang="nb-NO" dirty="0" err="1"/>
              <a:t>of</a:t>
            </a:r>
            <a:r>
              <a:rPr lang="nb-NO" dirty="0"/>
              <a:t> Science and Technology</a:t>
            </a:r>
          </a:p>
          <a:p>
            <a:r>
              <a:rPr lang="nb-NO" dirty="0" err="1"/>
              <a:t>Methodological</a:t>
            </a:r>
            <a:r>
              <a:rPr lang="nb-NO" dirty="0"/>
              <a:t> </a:t>
            </a:r>
            <a:r>
              <a:rPr lang="nb-NO" dirty="0" err="1"/>
              <a:t>advisor</a:t>
            </a:r>
            <a:r>
              <a:rPr lang="nb-NO" dirty="0"/>
              <a:t>, Annals </a:t>
            </a:r>
            <a:r>
              <a:rPr lang="nb-NO" dirty="0" err="1"/>
              <a:t>of</a:t>
            </a:r>
            <a:r>
              <a:rPr lang="nb-NO" dirty="0"/>
              <a:t> </a:t>
            </a:r>
            <a:r>
              <a:rPr lang="nb-NO" dirty="0" err="1"/>
              <a:t>the</a:t>
            </a:r>
            <a:r>
              <a:rPr lang="nb-NO" dirty="0"/>
              <a:t> </a:t>
            </a:r>
            <a:r>
              <a:rPr lang="nb-NO" dirty="0" err="1"/>
              <a:t>Rheumatic</a:t>
            </a:r>
            <a:r>
              <a:rPr lang="nb-NO" dirty="0"/>
              <a:t> </a:t>
            </a:r>
            <a:r>
              <a:rPr lang="nb-NO" dirty="0" err="1"/>
              <a:t>Diseases</a:t>
            </a:r>
            <a:endParaRPr lang="nb-NO" dirty="0"/>
          </a:p>
          <a:p>
            <a:endParaRPr lang="nb-NO" sz="2400" dirty="0"/>
          </a:p>
          <a:p>
            <a:r>
              <a:rPr lang="nb-NO" dirty="0"/>
              <a:t>No </a:t>
            </a:r>
            <a:r>
              <a:rPr lang="nb-NO" dirty="0" err="1"/>
              <a:t>conflicts</a:t>
            </a:r>
            <a:r>
              <a:rPr lang="nb-NO" dirty="0"/>
              <a:t> </a:t>
            </a:r>
            <a:r>
              <a:rPr lang="nb-NO" dirty="0" err="1"/>
              <a:t>of</a:t>
            </a:r>
            <a:r>
              <a:rPr lang="nb-NO" dirty="0"/>
              <a:t> </a:t>
            </a:r>
            <a:r>
              <a:rPr lang="nb-NO" dirty="0" err="1"/>
              <a:t>interest</a:t>
            </a:r>
            <a:endParaRPr lang="nb-NO" sz="24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C31C88C-B326-464F-8628-DB882C5470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00270" y="3038987"/>
            <a:ext cx="1794105" cy="1811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31020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1025D67-6252-4E8E-9B33-5EDF543CD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53A39-49B3-554A-AE82-85611CEBD8E3}" type="slidenum">
              <a:rPr lang="nb-NO" smtClean="0"/>
              <a:t>10</a:t>
            </a:fld>
            <a:endParaRPr lang="nb-NO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BD726D1-CD39-44D0-9A2B-4BE8747184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353300" cy="51149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917165A-0CC2-45C4-83F2-DB244E5BED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52912" y="1333500"/>
            <a:ext cx="4804434" cy="3810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B4C2FB2-FBB5-402A-A2A0-1242636A05FC}"/>
              </a:ext>
            </a:extLst>
          </p:cNvPr>
          <p:cNvSpPr txBox="1"/>
          <p:nvPr/>
        </p:nvSpPr>
        <p:spPr>
          <a:xfrm>
            <a:off x="4686300" y="1000125"/>
            <a:ext cx="379095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nb-NO" sz="2400" dirty="0" err="1">
                <a:solidFill>
                  <a:srgbClr val="00B050"/>
                </a:solidFill>
              </a:rPr>
              <a:t>Thank</a:t>
            </a:r>
            <a:r>
              <a:rPr lang="nb-NO" sz="2400" dirty="0">
                <a:solidFill>
                  <a:srgbClr val="00B050"/>
                </a:solidFill>
              </a:rPr>
              <a:t> </a:t>
            </a:r>
            <a:r>
              <a:rPr lang="nb-NO" sz="2400" dirty="0" err="1">
                <a:solidFill>
                  <a:srgbClr val="00B050"/>
                </a:solidFill>
              </a:rPr>
              <a:t>you</a:t>
            </a:r>
            <a:r>
              <a:rPr lang="nb-NO" sz="2400" dirty="0">
                <a:solidFill>
                  <a:srgbClr val="00B050"/>
                </a:solidFill>
              </a:rPr>
              <a:t> for </a:t>
            </a:r>
            <a:r>
              <a:rPr lang="nb-NO" sz="2400" dirty="0" err="1">
                <a:solidFill>
                  <a:srgbClr val="00B050"/>
                </a:solidFill>
              </a:rPr>
              <a:t>your</a:t>
            </a:r>
            <a:r>
              <a:rPr lang="nb-NO" sz="2400" dirty="0">
                <a:solidFill>
                  <a:srgbClr val="00B050"/>
                </a:solidFill>
              </a:rPr>
              <a:t> </a:t>
            </a:r>
            <a:r>
              <a:rPr lang="nb-NO" sz="2400" dirty="0" err="1">
                <a:solidFill>
                  <a:srgbClr val="00B050"/>
                </a:solidFill>
              </a:rPr>
              <a:t>attention</a:t>
            </a:r>
            <a:endParaRPr lang="nb-NO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0245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64146-DB98-4F19-9F5C-742A937D6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/>
              <a:t>Missing</a:t>
            </a:r>
            <a:r>
              <a:rPr lang="nb-NO" dirty="0"/>
              <a:t> data: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6C29A1-BFD8-42BC-ACE3-23F7F3FAF5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”Holes” in the data matrix which ideally should be complete</a:t>
            </a:r>
          </a:p>
          <a:p>
            <a:r>
              <a:rPr lang="en-US" dirty="0"/>
              <a:t>Usually, these are data we intended to collect, but for some reason did not. </a:t>
            </a:r>
          </a:p>
          <a:p>
            <a:r>
              <a:rPr lang="en-US" dirty="0"/>
              <a:t>There exists a meaningful value which was not recorded.</a:t>
            </a:r>
          </a:p>
        </p:txBody>
      </p:sp>
    </p:spTree>
    <p:extLst>
      <p:ext uri="{BB962C8B-B14F-4D97-AF65-F5344CB8AC3E}">
        <p14:creationId xmlns:p14="http://schemas.microsoft.com/office/powerpoint/2010/main" val="418796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2128754-1D67-4093-940A-A35351DC65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102277"/>
              </p:ext>
            </p:extLst>
          </p:nvPr>
        </p:nvGraphicFramePr>
        <p:xfrm>
          <a:off x="933449" y="939800"/>
          <a:ext cx="7324724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62362">
                  <a:extLst>
                    <a:ext uri="{9D8B030D-6E8A-4147-A177-3AD203B41FA5}">
                      <a16:colId xmlns:a16="http://schemas.microsoft.com/office/drawing/2014/main" val="3332068536"/>
                    </a:ext>
                  </a:extLst>
                </a:gridCol>
                <a:gridCol w="3662362">
                  <a:extLst>
                    <a:ext uri="{9D8B030D-6E8A-4147-A177-3AD203B41FA5}">
                      <a16:colId xmlns:a16="http://schemas.microsoft.com/office/drawing/2014/main" val="25160521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Type </a:t>
                      </a:r>
                      <a:r>
                        <a:rPr lang="nb-NO" dirty="0" err="1"/>
                        <a:t>of</a:t>
                      </a:r>
                      <a:r>
                        <a:rPr lang="nb-NO" dirty="0"/>
                        <a:t> </a:t>
                      </a:r>
                      <a:r>
                        <a:rPr lang="nb-NO" dirty="0" err="1"/>
                        <a:t>missing</a:t>
                      </a:r>
                      <a:r>
                        <a:rPr lang="nb-NO" dirty="0"/>
                        <a:t> data</a:t>
                      </a:r>
                    </a:p>
                    <a:p>
                      <a:r>
                        <a:rPr lang="nb-NO" dirty="0"/>
                        <a:t>(</a:t>
                      </a:r>
                      <a:r>
                        <a:rPr lang="nb-NO" dirty="0" err="1"/>
                        <a:t>Missing</a:t>
                      </a:r>
                      <a:r>
                        <a:rPr lang="nb-NO" dirty="0"/>
                        <a:t> data </a:t>
                      </a:r>
                      <a:r>
                        <a:rPr lang="nb-NO" dirty="0" err="1"/>
                        <a:t>Mechanism</a:t>
                      </a:r>
                      <a:r>
                        <a:rPr lang="nb-NO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The </a:t>
                      </a:r>
                      <a:r>
                        <a:rPr lang="nb-NO" dirty="0" err="1"/>
                        <a:t>probability</a:t>
                      </a:r>
                      <a:r>
                        <a:rPr lang="nb-NO" dirty="0"/>
                        <a:t> </a:t>
                      </a:r>
                      <a:r>
                        <a:rPr lang="nb-NO" dirty="0" err="1"/>
                        <a:t>that</a:t>
                      </a:r>
                      <a:r>
                        <a:rPr lang="nb-NO" dirty="0"/>
                        <a:t> a data </a:t>
                      </a:r>
                      <a:r>
                        <a:rPr lang="nb-NO" dirty="0" err="1"/>
                        <a:t>value</a:t>
                      </a:r>
                      <a:r>
                        <a:rPr lang="nb-NO" dirty="0"/>
                        <a:t> is </a:t>
                      </a:r>
                      <a:r>
                        <a:rPr lang="nb-NO" dirty="0" err="1"/>
                        <a:t>missing</a:t>
                      </a:r>
                      <a:r>
                        <a:rPr lang="nb-NO" dirty="0"/>
                        <a:t> (</a:t>
                      </a:r>
                      <a:r>
                        <a:rPr lang="nb-NO" dirty="0" err="1"/>
                        <a:t>unobserved</a:t>
                      </a:r>
                      <a:r>
                        <a:rPr lang="nb-NO" dirty="0"/>
                        <a:t>) </a:t>
                      </a:r>
                      <a:r>
                        <a:rPr lang="nb-NO" dirty="0" err="1"/>
                        <a:t>can</a:t>
                      </a:r>
                      <a:r>
                        <a:rPr lang="nb-NO" dirty="0"/>
                        <a:t> </a:t>
                      </a:r>
                      <a:r>
                        <a:rPr lang="nb-NO" dirty="0" err="1"/>
                        <a:t>depend</a:t>
                      </a:r>
                      <a:r>
                        <a:rPr lang="nb-NO" dirty="0"/>
                        <a:t> </a:t>
                      </a:r>
                      <a:r>
                        <a:rPr lang="nb-NO" dirty="0" err="1"/>
                        <a:t>on</a:t>
                      </a:r>
                      <a:r>
                        <a:rPr lang="nb-NO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23026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MCAR</a:t>
                      </a:r>
                    </a:p>
                    <a:p>
                      <a:r>
                        <a:rPr lang="nb-NO" dirty="0" err="1"/>
                        <a:t>Missing</a:t>
                      </a:r>
                      <a:r>
                        <a:rPr lang="nb-NO" dirty="0"/>
                        <a:t> </a:t>
                      </a:r>
                      <a:r>
                        <a:rPr lang="nb-NO" dirty="0" err="1"/>
                        <a:t>Completely</a:t>
                      </a:r>
                      <a:r>
                        <a:rPr lang="nb-NO" dirty="0"/>
                        <a:t> at Random</a:t>
                      </a:r>
                    </a:p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err="1"/>
                        <a:t>Neither</a:t>
                      </a:r>
                      <a:r>
                        <a:rPr lang="nb-NO" dirty="0"/>
                        <a:t> </a:t>
                      </a:r>
                      <a:r>
                        <a:rPr lang="nb-NO" dirty="0" err="1"/>
                        <a:t>observed</a:t>
                      </a:r>
                      <a:r>
                        <a:rPr lang="nb-NO" dirty="0"/>
                        <a:t> nor </a:t>
                      </a:r>
                      <a:r>
                        <a:rPr lang="nb-NO" dirty="0" err="1"/>
                        <a:t>unobserved</a:t>
                      </a:r>
                      <a:r>
                        <a:rPr lang="nb-NO" dirty="0"/>
                        <a:t> </a:t>
                      </a:r>
                      <a:r>
                        <a:rPr lang="nb-NO" dirty="0" err="1"/>
                        <a:t>values</a:t>
                      </a:r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33198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MAR</a:t>
                      </a:r>
                    </a:p>
                    <a:p>
                      <a:r>
                        <a:rPr lang="nb-NO" dirty="0" err="1"/>
                        <a:t>Missing</a:t>
                      </a:r>
                      <a:r>
                        <a:rPr lang="nb-NO" dirty="0"/>
                        <a:t> at Random</a:t>
                      </a:r>
                    </a:p>
                    <a:p>
                      <a:r>
                        <a:rPr lang="nb-NO" dirty="0"/>
                        <a:t>(</a:t>
                      </a:r>
                      <a:r>
                        <a:rPr lang="nb-NO" dirty="0" err="1"/>
                        <a:t>Ignorable</a:t>
                      </a:r>
                      <a:r>
                        <a:rPr lang="nb-NO" dirty="0"/>
                        <a:t> </a:t>
                      </a:r>
                      <a:r>
                        <a:rPr lang="nb-NO" dirty="0" err="1"/>
                        <a:t>nonresponse</a:t>
                      </a:r>
                      <a:r>
                        <a:rPr lang="nb-NO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err="1"/>
                        <a:t>Only</a:t>
                      </a:r>
                      <a:r>
                        <a:rPr lang="nb-NO" dirty="0"/>
                        <a:t> </a:t>
                      </a:r>
                      <a:r>
                        <a:rPr lang="nb-NO" dirty="0" err="1"/>
                        <a:t>observed</a:t>
                      </a:r>
                      <a:r>
                        <a:rPr lang="nb-NO" dirty="0"/>
                        <a:t> </a:t>
                      </a:r>
                      <a:r>
                        <a:rPr lang="nb-NO" dirty="0" err="1"/>
                        <a:t>values</a:t>
                      </a:r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52443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MNAR</a:t>
                      </a:r>
                    </a:p>
                    <a:p>
                      <a:r>
                        <a:rPr lang="nb-NO" dirty="0" err="1"/>
                        <a:t>Missing</a:t>
                      </a:r>
                      <a:r>
                        <a:rPr lang="nb-NO" dirty="0"/>
                        <a:t> Not at Random</a:t>
                      </a:r>
                    </a:p>
                    <a:p>
                      <a:r>
                        <a:rPr lang="nb-NO" dirty="0"/>
                        <a:t>(</a:t>
                      </a:r>
                      <a:r>
                        <a:rPr lang="nb-NO" dirty="0" err="1"/>
                        <a:t>Nonignorable</a:t>
                      </a:r>
                      <a:r>
                        <a:rPr lang="nb-NO" dirty="0"/>
                        <a:t> </a:t>
                      </a:r>
                      <a:r>
                        <a:rPr lang="nb-NO" dirty="0" err="1"/>
                        <a:t>nonresponse</a:t>
                      </a:r>
                      <a:r>
                        <a:rPr lang="nb-NO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err="1"/>
                        <a:t>Unobserved</a:t>
                      </a:r>
                      <a:r>
                        <a:rPr lang="nb-NO" dirty="0"/>
                        <a:t> </a:t>
                      </a:r>
                      <a:r>
                        <a:rPr lang="nb-NO" dirty="0" err="1"/>
                        <a:t>values</a:t>
                      </a:r>
                      <a:r>
                        <a:rPr lang="nb-NO" dirty="0"/>
                        <a:t> (and </a:t>
                      </a:r>
                      <a:r>
                        <a:rPr lang="nb-NO" dirty="0" err="1"/>
                        <a:t>observed</a:t>
                      </a:r>
                      <a:r>
                        <a:rPr lang="nb-NO" dirty="0"/>
                        <a:t> </a:t>
                      </a:r>
                      <a:r>
                        <a:rPr lang="nb-NO" dirty="0" err="1"/>
                        <a:t>values</a:t>
                      </a:r>
                      <a:r>
                        <a:rPr lang="nb-NO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6556348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B65F6BD-0F60-4D51-BB85-89F2E8C90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53A39-49B3-554A-AE82-85611CEBD8E3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52486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555E96-6074-4218-9C0F-ACD433DFD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Plausibility and implications of MAR</a:t>
            </a:r>
            <a:endParaRPr lang="nb-N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FB875E-7E36-4202-9014-E42650B156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Planned missingness is usually MCAR or MAR</a:t>
            </a:r>
          </a:p>
          <a:p>
            <a:r>
              <a:rPr lang="en-US" dirty="0"/>
              <a:t>Based on the observed data, there is no way to test if MAR holds. </a:t>
            </a:r>
            <a:r>
              <a:rPr lang="en-US" dirty="0">
                <a:solidFill>
                  <a:srgbClr val="C00000"/>
                </a:solidFill>
              </a:rPr>
              <a:t>MAR is an unverifiable assumption</a:t>
            </a:r>
          </a:p>
          <a:p>
            <a:r>
              <a:rPr lang="en-US" dirty="0"/>
              <a:t>In some situations, erroneous assuming MAR has small impact on results. Generally, assuming MAR introduces less bias than assuming MCAR. 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277748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53A775-4EC7-4469-BCB8-B8ECB3712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b-NO" altLang="nb-NO" sz="2800" dirty="0" err="1"/>
              <a:t>Some</a:t>
            </a:r>
            <a:r>
              <a:rPr lang="nb-NO" altLang="nb-NO" sz="2800" dirty="0"/>
              <a:t> </a:t>
            </a:r>
            <a:r>
              <a:rPr lang="nb-NO" altLang="nb-NO" sz="2800" dirty="0" err="1"/>
              <a:t>traditional</a:t>
            </a:r>
            <a:r>
              <a:rPr lang="nb-NO" altLang="nb-NO" sz="2800" dirty="0"/>
              <a:t> </a:t>
            </a:r>
            <a:r>
              <a:rPr lang="nb-NO" altLang="nb-NO" sz="2800" dirty="0" err="1"/>
              <a:t>methods</a:t>
            </a:r>
            <a:r>
              <a:rPr lang="nb-NO" altLang="nb-NO" sz="2800" dirty="0"/>
              <a:t> and </a:t>
            </a:r>
            <a:r>
              <a:rPr lang="nb-NO" altLang="nb-NO" sz="2800" dirty="0" err="1"/>
              <a:t>some</a:t>
            </a:r>
            <a:r>
              <a:rPr lang="nb-NO" altLang="nb-NO" sz="2800" dirty="0"/>
              <a:t> </a:t>
            </a:r>
            <a:r>
              <a:rPr lang="nb-NO" altLang="nb-NO" sz="2800" dirty="0" err="1"/>
              <a:t>recommended</a:t>
            </a:r>
            <a:r>
              <a:rPr lang="nb-NO" altLang="nb-NO" sz="2800" dirty="0"/>
              <a:t> </a:t>
            </a:r>
            <a:r>
              <a:rPr lang="nb-NO" altLang="nb-NO" sz="2800" dirty="0" err="1"/>
              <a:t>methods</a:t>
            </a:r>
            <a:r>
              <a:rPr lang="nb-NO" altLang="nb-NO" sz="2800" dirty="0"/>
              <a:t>. </a:t>
            </a:r>
            <a:r>
              <a:rPr lang="nb-NO" altLang="nb-NO" sz="2800" dirty="0">
                <a:solidFill>
                  <a:schemeClr val="accent2"/>
                </a:solidFill>
              </a:rPr>
              <a:t>(</a:t>
            </a:r>
            <a:r>
              <a:rPr lang="nb-NO" altLang="nb-NO" sz="2800" dirty="0" err="1">
                <a:solidFill>
                  <a:schemeClr val="accent2"/>
                </a:solidFill>
              </a:rPr>
              <a:t>Unbiased</a:t>
            </a:r>
            <a:r>
              <a:rPr lang="nb-NO" altLang="nb-NO" sz="2800" dirty="0">
                <a:solidFill>
                  <a:schemeClr val="accent2"/>
                </a:solidFill>
              </a:rPr>
              <a:t> </a:t>
            </a:r>
            <a:r>
              <a:rPr lang="nb-NO" altLang="nb-NO" sz="2800" dirty="0" err="1">
                <a:solidFill>
                  <a:schemeClr val="accent2"/>
                </a:solidFill>
              </a:rPr>
              <a:t>when</a:t>
            </a:r>
            <a:r>
              <a:rPr lang="nb-NO" altLang="nb-NO" sz="2800" dirty="0">
                <a:solidFill>
                  <a:schemeClr val="accent2"/>
                </a:solidFill>
              </a:rPr>
              <a:t>)</a:t>
            </a:r>
            <a:endParaRPr lang="nb-NO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23C699-7B33-45A7-858A-1030993F51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 altLang="nb-NO" sz="2100" dirty="0"/>
              <a:t>Complete case </a:t>
            </a:r>
            <a:r>
              <a:rPr lang="nb-NO" altLang="nb-NO" sz="2100" dirty="0" err="1"/>
              <a:t>analysis</a:t>
            </a:r>
            <a:r>
              <a:rPr lang="nb-NO" altLang="nb-NO" sz="2100" dirty="0"/>
              <a:t>, </a:t>
            </a:r>
            <a:r>
              <a:rPr lang="nb-NO" altLang="nb-NO" sz="2100" dirty="0" err="1"/>
              <a:t>available</a:t>
            </a:r>
            <a:r>
              <a:rPr lang="nb-NO" altLang="nb-NO" sz="2100" dirty="0"/>
              <a:t> case </a:t>
            </a:r>
            <a:r>
              <a:rPr lang="nb-NO" altLang="nb-NO" sz="2100" dirty="0" err="1"/>
              <a:t>analysis</a:t>
            </a:r>
            <a:r>
              <a:rPr lang="nb-NO" altLang="nb-NO" sz="2100" dirty="0"/>
              <a:t> </a:t>
            </a:r>
            <a:r>
              <a:rPr lang="nb-NO" altLang="nb-NO" sz="2100" dirty="0">
                <a:solidFill>
                  <a:schemeClr val="accent2"/>
                </a:solidFill>
              </a:rPr>
              <a:t>(MCAR)</a:t>
            </a:r>
          </a:p>
          <a:p>
            <a:r>
              <a:rPr lang="nb-NO" altLang="nb-NO" sz="2100" dirty="0"/>
              <a:t>Single </a:t>
            </a:r>
            <a:r>
              <a:rPr lang="nb-NO" altLang="nb-NO" sz="2100" dirty="0" err="1"/>
              <a:t>imputation</a:t>
            </a:r>
            <a:endParaRPr lang="nb-NO" altLang="nb-NO" sz="2100" dirty="0"/>
          </a:p>
          <a:p>
            <a:pPr lvl="1"/>
            <a:r>
              <a:rPr lang="nb-NO" altLang="nb-NO" sz="2100" dirty="0" err="1"/>
              <a:t>Mean</a:t>
            </a:r>
            <a:r>
              <a:rPr lang="nb-NO" altLang="nb-NO" sz="2100" dirty="0"/>
              <a:t> </a:t>
            </a:r>
            <a:r>
              <a:rPr lang="nb-NO" altLang="nb-NO" sz="2100" dirty="0" err="1"/>
              <a:t>substitution</a:t>
            </a:r>
            <a:r>
              <a:rPr lang="nb-NO" altLang="nb-NO" sz="2100" dirty="0"/>
              <a:t> </a:t>
            </a:r>
            <a:r>
              <a:rPr lang="nb-NO" altLang="nb-NO" sz="2100" dirty="0">
                <a:solidFill>
                  <a:schemeClr val="accent2"/>
                </a:solidFill>
              </a:rPr>
              <a:t>(never)</a:t>
            </a:r>
          </a:p>
          <a:p>
            <a:pPr lvl="1"/>
            <a:r>
              <a:rPr lang="nb-NO" altLang="nb-NO" sz="2100" dirty="0" err="1"/>
              <a:t>Averaging</a:t>
            </a:r>
            <a:r>
              <a:rPr lang="nb-NO" altLang="nb-NO" sz="2100" dirty="0"/>
              <a:t> </a:t>
            </a:r>
            <a:r>
              <a:rPr lang="nb-NO" altLang="nb-NO" sz="2100" dirty="0" err="1"/>
              <a:t>available</a:t>
            </a:r>
            <a:r>
              <a:rPr lang="nb-NO" altLang="nb-NO" sz="2100" dirty="0"/>
              <a:t> </a:t>
            </a:r>
            <a:r>
              <a:rPr lang="nb-NO" altLang="nb-NO" sz="2100" dirty="0" err="1"/>
              <a:t>items</a:t>
            </a:r>
            <a:r>
              <a:rPr lang="nb-NO" altLang="nb-NO" sz="2100" dirty="0"/>
              <a:t> </a:t>
            </a:r>
            <a:r>
              <a:rPr lang="nb-NO" altLang="nb-NO" sz="2100" dirty="0" err="1"/>
              <a:t>on</a:t>
            </a:r>
            <a:r>
              <a:rPr lang="nb-NO" altLang="nb-NO" sz="2100" dirty="0"/>
              <a:t> a </a:t>
            </a:r>
            <a:r>
              <a:rPr lang="nb-NO" altLang="nb-NO" sz="2100" dirty="0" err="1"/>
              <a:t>scale</a:t>
            </a:r>
            <a:r>
              <a:rPr lang="nb-NO" altLang="nb-NO" sz="2100" dirty="0"/>
              <a:t> </a:t>
            </a:r>
            <a:r>
              <a:rPr lang="nb-NO" altLang="nb-NO" sz="2100" dirty="0">
                <a:solidFill>
                  <a:schemeClr val="accent2"/>
                </a:solidFill>
              </a:rPr>
              <a:t>(?)</a:t>
            </a:r>
            <a:endParaRPr lang="nb-NO" altLang="nb-NO" sz="2100" dirty="0"/>
          </a:p>
          <a:p>
            <a:pPr lvl="1"/>
            <a:r>
              <a:rPr lang="nb-NO" altLang="nb-NO" sz="2100" dirty="0"/>
              <a:t>LOCF (Last </a:t>
            </a:r>
            <a:r>
              <a:rPr lang="nb-NO" altLang="nb-NO" sz="2100" dirty="0" err="1"/>
              <a:t>Observation</a:t>
            </a:r>
            <a:r>
              <a:rPr lang="nb-NO" altLang="nb-NO" sz="2100" dirty="0"/>
              <a:t> </a:t>
            </a:r>
            <a:r>
              <a:rPr lang="nb-NO" altLang="nb-NO" sz="2100" dirty="0" err="1"/>
              <a:t>Carried</a:t>
            </a:r>
            <a:r>
              <a:rPr lang="nb-NO" altLang="nb-NO" sz="2100" dirty="0"/>
              <a:t> Forward) </a:t>
            </a:r>
            <a:r>
              <a:rPr lang="nb-NO" altLang="nb-NO" sz="2100" dirty="0">
                <a:solidFill>
                  <a:schemeClr val="accent2"/>
                </a:solidFill>
              </a:rPr>
              <a:t>(never)</a:t>
            </a:r>
          </a:p>
          <a:p>
            <a:pPr lvl="1"/>
            <a:r>
              <a:rPr lang="nb-NO" altLang="nb-NO" sz="2100" dirty="0" err="1"/>
              <a:t>Defining</a:t>
            </a:r>
            <a:r>
              <a:rPr lang="nb-NO" altLang="nb-NO" sz="2100" dirty="0"/>
              <a:t> «</a:t>
            </a:r>
            <a:r>
              <a:rPr lang="nb-NO" altLang="nb-NO" sz="2100" dirty="0" err="1"/>
              <a:t>missing</a:t>
            </a:r>
            <a:r>
              <a:rPr lang="nb-NO" altLang="nb-NO" sz="2100" dirty="0"/>
              <a:t>» as a data </a:t>
            </a:r>
            <a:r>
              <a:rPr lang="nb-NO" altLang="nb-NO" sz="2100" dirty="0" err="1"/>
              <a:t>value</a:t>
            </a:r>
            <a:r>
              <a:rPr lang="nb-NO" altLang="nb-NO" sz="2100" dirty="0"/>
              <a:t>  </a:t>
            </a:r>
            <a:r>
              <a:rPr lang="nb-NO" altLang="nb-NO" sz="2100" dirty="0">
                <a:solidFill>
                  <a:schemeClr val="accent2"/>
                </a:solidFill>
              </a:rPr>
              <a:t>(never)</a:t>
            </a:r>
          </a:p>
          <a:p>
            <a:pPr lvl="1"/>
            <a:r>
              <a:rPr lang="nb-NO" altLang="nb-NO" sz="2100" dirty="0"/>
              <a:t>Proper single </a:t>
            </a:r>
            <a:r>
              <a:rPr lang="nb-NO" altLang="nb-NO" sz="2100" dirty="0" err="1"/>
              <a:t>imputation</a:t>
            </a:r>
            <a:r>
              <a:rPr lang="nb-NO" altLang="nb-NO" sz="2100" dirty="0"/>
              <a:t> </a:t>
            </a:r>
            <a:r>
              <a:rPr lang="nb-NO" altLang="nb-NO" sz="2100" dirty="0" err="1"/>
              <a:t>such</a:t>
            </a:r>
            <a:r>
              <a:rPr lang="nb-NO" altLang="nb-NO" sz="2100" dirty="0"/>
              <a:t> as </a:t>
            </a:r>
            <a:r>
              <a:rPr lang="nb-NO" altLang="nb-NO" sz="2100" dirty="0" err="1"/>
              <a:t>the</a:t>
            </a:r>
            <a:r>
              <a:rPr lang="nb-NO" altLang="nb-NO" sz="2100" dirty="0"/>
              <a:t> EM (</a:t>
            </a:r>
            <a:r>
              <a:rPr lang="nb-NO" altLang="nb-NO" sz="2100" dirty="0" err="1"/>
              <a:t>Expectation-Maximation</a:t>
            </a:r>
            <a:r>
              <a:rPr lang="nb-NO" altLang="nb-NO" sz="2100" dirty="0"/>
              <a:t> </a:t>
            </a:r>
            <a:r>
              <a:rPr lang="nb-NO" altLang="nb-NO" sz="2100" dirty="0" err="1"/>
              <a:t>algortithm</a:t>
            </a:r>
            <a:r>
              <a:rPr lang="nb-NO" altLang="nb-NO" sz="2100" dirty="0"/>
              <a:t>) </a:t>
            </a:r>
            <a:r>
              <a:rPr lang="nb-NO" altLang="nb-NO" sz="2100" dirty="0">
                <a:solidFill>
                  <a:schemeClr val="accent2"/>
                </a:solidFill>
              </a:rPr>
              <a:t>(MAR </a:t>
            </a:r>
            <a:r>
              <a:rPr lang="nb-NO" altLang="nb-NO" sz="2100" dirty="0" err="1">
                <a:solidFill>
                  <a:schemeClr val="accent2"/>
                </a:solidFill>
              </a:rPr>
              <a:t>but</a:t>
            </a:r>
            <a:r>
              <a:rPr lang="nb-NO" altLang="nb-NO" sz="2100" dirty="0">
                <a:solidFill>
                  <a:schemeClr val="accent2"/>
                </a:solidFill>
              </a:rPr>
              <a:t> </a:t>
            </a:r>
            <a:r>
              <a:rPr lang="nb-NO" altLang="nb-NO" sz="2100" dirty="0" err="1">
                <a:solidFill>
                  <a:schemeClr val="accent2"/>
                </a:solidFill>
              </a:rPr>
              <a:t>underestimates</a:t>
            </a:r>
            <a:r>
              <a:rPr lang="nb-NO" altLang="nb-NO" sz="2100" dirty="0">
                <a:solidFill>
                  <a:schemeClr val="accent2"/>
                </a:solidFill>
              </a:rPr>
              <a:t> </a:t>
            </a:r>
            <a:r>
              <a:rPr lang="nb-NO" altLang="nb-NO" sz="2100" dirty="0" err="1">
                <a:solidFill>
                  <a:schemeClr val="accent2"/>
                </a:solidFill>
              </a:rPr>
              <a:t>uncertainty</a:t>
            </a:r>
            <a:r>
              <a:rPr lang="nb-NO" altLang="nb-NO" sz="2100" dirty="0">
                <a:solidFill>
                  <a:schemeClr val="accent2"/>
                </a:solidFill>
              </a:rPr>
              <a:t>)</a:t>
            </a:r>
          </a:p>
          <a:p>
            <a:r>
              <a:rPr lang="nb-NO" altLang="nb-NO" sz="2100" dirty="0"/>
              <a:t>Multiple </a:t>
            </a:r>
            <a:r>
              <a:rPr lang="nb-NO" altLang="nb-NO" sz="2100" dirty="0" err="1"/>
              <a:t>Imputation</a:t>
            </a:r>
            <a:r>
              <a:rPr lang="nb-NO" altLang="nb-NO" sz="2100" dirty="0"/>
              <a:t> (MI) </a:t>
            </a:r>
            <a:r>
              <a:rPr lang="nb-NO" altLang="nb-NO" sz="2100" dirty="0">
                <a:solidFill>
                  <a:schemeClr val="accent2"/>
                </a:solidFill>
              </a:rPr>
              <a:t>(MAR)</a:t>
            </a:r>
          </a:p>
          <a:p>
            <a:r>
              <a:rPr lang="nb-NO" altLang="nb-NO" sz="2100" dirty="0"/>
              <a:t>Full </a:t>
            </a:r>
            <a:r>
              <a:rPr lang="nb-NO" altLang="nb-NO" sz="2100" dirty="0" err="1"/>
              <a:t>model</a:t>
            </a:r>
            <a:r>
              <a:rPr lang="nb-NO" altLang="nb-NO" sz="2100" dirty="0"/>
              <a:t> </a:t>
            </a:r>
            <a:r>
              <a:rPr lang="nb-NO" altLang="nb-NO" sz="2100" dirty="0" err="1"/>
              <a:t>based</a:t>
            </a:r>
            <a:r>
              <a:rPr lang="nb-NO" altLang="nb-NO" sz="2100" dirty="0"/>
              <a:t> </a:t>
            </a:r>
            <a:r>
              <a:rPr lang="nb-NO" altLang="nb-NO" sz="2100" dirty="0" err="1"/>
              <a:t>analysis</a:t>
            </a:r>
            <a:r>
              <a:rPr lang="nb-NO" altLang="nb-NO" sz="2100" dirty="0"/>
              <a:t> (full </a:t>
            </a:r>
            <a:r>
              <a:rPr lang="nb-NO" altLang="nb-NO" sz="2100" dirty="0" err="1"/>
              <a:t>information</a:t>
            </a:r>
            <a:r>
              <a:rPr lang="nb-NO" altLang="nb-NO" sz="2100" dirty="0"/>
              <a:t> </a:t>
            </a:r>
            <a:r>
              <a:rPr lang="nb-NO" altLang="nb-NO" sz="2100" dirty="0" err="1"/>
              <a:t>maximum</a:t>
            </a:r>
            <a:r>
              <a:rPr lang="nb-NO" altLang="nb-NO" sz="2100" dirty="0"/>
              <a:t> </a:t>
            </a:r>
            <a:r>
              <a:rPr lang="nb-NO" altLang="nb-NO" sz="2100" dirty="0" err="1"/>
              <a:t>likelihood</a:t>
            </a:r>
            <a:r>
              <a:rPr lang="nb-NO" altLang="nb-NO" sz="2100" dirty="0"/>
              <a:t>) </a:t>
            </a:r>
            <a:r>
              <a:rPr lang="nb-NO" altLang="nb-NO" sz="2100" dirty="0">
                <a:solidFill>
                  <a:schemeClr val="accent2"/>
                </a:solidFill>
              </a:rPr>
              <a:t>(MAR)</a:t>
            </a:r>
            <a:endParaRPr lang="nb-NO" altLang="nb-NO" sz="2100" dirty="0"/>
          </a:p>
          <a:p>
            <a:r>
              <a:rPr lang="nb-NO" altLang="nb-NO" sz="2100" dirty="0"/>
              <a:t>Linear Mixed </a:t>
            </a:r>
            <a:r>
              <a:rPr lang="nb-NO" altLang="nb-NO" sz="2100" dirty="0" err="1"/>
              <a:t>model</a:t>
            </a:r>
            <a:r>
              <a:rPr lang="nb-NO" altLang="nb-NO" sz="2100" dirty="0"/>
              <a:t> </a:t>
            </a:r>
            <a:r>
              <a:rPr lang="nb-NO" altLang="nb-NO" sz="2100" dirty="0">
                <a:solidFill>
                  <a:schemeClr val="accent2"/>
                </a:solidFill>
              </a:rPr>
              <a:t>(MAR)</a:t>
            </a:r>
            <a:endParaRPr lang="nb-NO" altLang="nb-NO" sz="2100" dirty="0"/>
          </a:p>
          <a:p>
            <a:endParaRPr lang="nb-NO" altLang="nb-NO" sz="2000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3765380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0BD56B-560E-4B6E-97C2-F57F8EB0B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Averaging available items on a scale</a:t>
            </a:r>
            <a:br>
              <a:rPr lang="en-US" dirty="0"/>
            </a:br>
            <a:r>
              <a:rPr lang="en-US" dirty="0"/>
              <a:t>Example:</a:t>
            </a:r>
            <a:endParaRPr lang="nb-N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0B83DA-2919-4DD9-BF47-E0734F63B1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1"/>
            <a:ext cx="8362950" cy="3394472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36-Item Short Form Survey (SF-36) is a generic quality of life instrument.</a:t>
            </a:r>
          </a:p>
          <a:p>
            <a:r>
              <a:rPr lang="en-US" dirty="0"/>
              <a:t>Eight scales with 2 to 10 items each:</a:t>
            </a:r>
          </a:p>
          <a:p>
            <a:pPr lvl="1"/>
            <a:r>
              <a:rPr lang="en-US" dirty="0"/>
              <a:t>physical functioning</a:t>
            </a:r>
          </a:p>
          <a:p>
            <a:pPr lvl="1"/>
            <a:r>
              <a:rPr lang="en-US" dirty="0"/>
              <a:t>role limitations due to physical problems</a:t>
            </a:r>
          </a:p>
          <a:p>
            <a:pPr lvl="1"/>
            <a:r>
              <a:rPr lang="en-US" dirty="0"/>
              <a:t>bodily pain</a:t>
            </a:r>
          </a:p>
          <a:p>
            <a:pPr lvl="1"/>
            <a:r>
              <a:rPr lang="en-US" dirty="0"/>
              <a:t>general health perceptions</a:t>
            </a:r>
          </a:p>
          <a:p>
            <a:pPr lvl="1"/>
            <a:r>
              <a:rPr lang="en-US" dirty="0"/>
              <a:t>Vitality</a:t>
            </a:r>
          </a:p>
          <a:p>
            <a:pPr lvl="1"/>
            <a:r>
              <a:rPr lang="en-US" dirty="0"/>
              <a:t>Social functioning</a:t>
            </a:r>
          </a:p>
          <a:p>
            <a:pPr lvl="1"/>
            <a:r>
              <a:rPr lang="en-US" dirty="0"/>
              <a:t>role limitations due to emotional problems</a:t>
            </a:r>
          </a:p>
          <a:p>
            <a:pPr lvl="1"/>
            <a:r>
              <a:rPr lang="en-US" dirty="0"/>
              <a:t>mental health</a:t>
            </a:r>
          </a:p>
          <a:p>
            <a:r>
              <a:rPr lang="en-US" dirty="0"/>
              <a:t>Recommended in the manual: On each scale, compute the average score if at least 50% of the items are available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263505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5E188AC-712C-416C-9011-189EA84C4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53A39-49B3-554A-AE82-85611CEBD8E3}" type="slidenum">
              <a:rPr lang="nb-NO" smtClean="0"/>
              <a:t>7</a:t>
            </a:fld>
            <a:endParaRPr lang="nb-NO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32FF15C-B9F7-422F-B4C6-B2A929B3A0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99" y="885825"/>
            <a:ext cx="4120785" cy="25146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ED47412-BAE0-4ED8-B543-BC44BDC75B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883151"/>
            <a:ext cx="4352926" cy="2517274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E74C8EB8-7CE7-451D-AD4F-FDA973C07ACE}"/>
              </a:ext>
            </a:extLst>
          </p:cNvPr>
          <p:cNvSpPr/>
          <p:nvPr/>
        </p:nvSpPr>
        <p:spPr>
          <a:xfrm>
            <a:off x="2472304" y="263009"/>
            <a:ext cx="38945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Last observation carried forward (LOCF)</a:t>
            </a:r>
            <a:endParaRPr lang="nb-NO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5A9F4A0-AA30-4212-9516-482C1A4853A7}"/>
              </a:ext>
            </a:extLst>
          </p:cNvPr>
          <p:cNvSpPr/>
          <p:nvPr/>
        </p:nvSpPr>
        <p:spPr>
          <a:xfrm>
            <a:off x="2983886" y="4036566"/>
            <a:ext cx="28714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dirty="0" err="1"/>
              <a:t>Figure</a:t>
            </a:r>
            <a:r>
              <a:rPr lang="nb-NO" dirty="0"/>
              <a:t> from Lydersen (2019) </a:t>
            </a:r>
          </a:p>
        </p:txBody>
      </p:sp>
    </p:spTree>
    <p:extLst>
      <p:ext uri="{BB962C8B-B14F-4D97-AF65-F5344CB8AC3E}">
        <p14:creationId xmlns:p14="http://schemas.microsoft.com/office/powerpoint/2010/main" val="24766295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DFFFFF-D061-41ED-ACA0-9379DCFE8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Last observation carried forward (LOCF)</a:t>
            </a:r>
            <a:endParaRPr lang="nb-N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EBEED3-5F25-41DA-B2E3-0E0059A5B2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/>
              <a:t>Used to be </a:t>
            </a:r>
            <a:r>
              <a:rPr lang="nb-NO" dirty="0" err="1"/>
              <a:t>recommended</a:t>
            </a:r>
            <a:r>
              <a:rPr lang="nb-NO" dirty="0"/>
              <a:t> in RCT, </a:t>
            </a:r>
            <a:r>
              <a:rPr lang="nb-NO" dirty="0" err="1"/>
              <a:t>believed</a:t>
            </a:r>
            <a:r>
              <a:rPr lang="nb-NO" dirty="0"/>
              <a:t> to be </a:t>
            </a:r>
            <a:r>
              <a:rPr lang="nb-NO" dirty="0" err="1"/>
              <a:t>conservative</a:t>
            </a:r>
            <a:r>
              <a:rPr lang="nb-NO" dirty="0"/>
              <a:t>.</a:t>
            </a:r>
          </a:p>
          <a:p>
            <a:r>
              <a:rPr lang="nb-NO" dirty="0" err="1"/>
              <a:t>But</a:t>
            </a:r>
            <a:r>
              <a:rPr lang="nb-NO" dirty="0"/>
              <a:t> LOCF </a:t>
            </a:r>
            <a:r>
              <a:rPr lang="nb-NO" dirty="0" err="1"/>
              <a:t>can</a:t>
            </a:r>
            <a:r>
              <a:rPr lang="nb-NO" dirty="0"/>
              <a:t> </a:t>
            </a:r>
            <a:r>
              <a:rPr lang="nb-NO" dirty="0" err="1"/>
              <a:t>give</a:t>
            </a:r>
            <a:r>
              <a:rPr lang="nb-NO" dirty="0"/>
              <a:t> bias in </a:t>
            </a:r>
            <a:r>
              <a:rPr lang="nb-NO" dirty="0" err="1"/>
              <a:t>both</a:t>
            </a:r>
            <a:r>
              <a:rPr lang="nb-NO" dirty="0"/>
              <a:t> </a:t>
            </a:r>
            <a:r>
              <a:rPr lang="nb-NO" dirty="0" err="1"/>
              <a:t>directions</a:t>
            </a:r>
            <a:r>
              <a:rPr lang="nb-NO" dirty="0"/>
              <a:t>, and </a:t>
            </a:r>
            <a:r>
              <a:rPr lang="nb-NO" dirty="0" err="1"/>
              <a:t>can</a:t>
            </a:r>
            <a:r>
              <a:rPr lang="nb-NO" dirty="0"/>
              <a:t> </a:t>
            </a:r>
            <a:r>
              <a:rPr lang="nb-NO" dirty="0" err="1"/>
              <a:t>give</a:t>
            </a:r>
            <a:r>
              <a:rPr lang="nb-NO" dirty="0"/>
              <a:t> bias </a:t>
            </a:r>
            <a:r>
              <a:rPr lang="nb-NO" dirty="0" err="1"/>
              <a:t>even</a:t>
            </a:r>
            <a:r>
              <a:rPr lang="nb-NO" dirty="0"/>
              <a:t> </a:t>
            </a:r>
            <a:r>
              <a:rPr lang="nb-NO" dirty="0" err="1"/>
              <a:t>if</a:t>
            </a:r>
            <a:r>
              <a:rPr lang="nb-NO" dirty="0"/>
              <a:t> data </a:t>
            </a:r>
            <a:r>
              <a:rPr lang="nb-NO" dirty="0" err="1"/>
              <a:t>are</a:t>
            </a:r>
            <a:r>
              <a:rPr lang="nb-NO" dirty="0"/>
              <a:t> MCAR.</a:t>
            </a:r>
          </a:p>
          <a:p>
            <a:r>
              <a:rPr lang="en-US" dirty="0"/>
              <a:t>LOCF is neither valid under general assumptions nor based on statistical principles, and should not be used.</a:t>
            </a:r>
          </a:p>
          <a:p>
            <a:r>
              <a:rPr lang="en-US" dirty="0"/>
              <a:t>LOCF is attractive because it is simple, but it has little else to recommend it (Vickers and Altman, BMJ, 2013)</a:t>
            </a:r>
          </a:p>
          <a:p>
            <a:r>
              <a:rPr lang="en-US" dirty="0"/>
              <a:t>See Lydersen (2019) and references therein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253907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83DDE24-F878-4033-AE01-B0CA00EE7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53A39-49B3-554A-AE82-85611CEBD8E3}" type="slidenum">
              <a:rPr lang="nb-NO" smtClean="0"/>
              <a:t>9</a:t>
            </a:fld>
            <a:endParaRPr lang="nb-NO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594168F-70C9-474B-8C81-18B2871187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688" y="0"/>
            <a:ext cx="8476623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81470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486</Words>
  <Application>Microsoft Office PowerPoint</Application>
  <PresentationFormat>On-screen Show (16:9)</PresentationFormat>
  <Paragraphs>66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Office-tema</vt:lpstr>
      <vt:lpstr>Missing data: Is it all the same?</vt:lpstr>
      <vt:lpstr>Missing data:</vt:lpstr>
      <vt:lpstr>PowerPoint Presentation</vt:lpstr>
      <vt:lpstr>Plausibility and implications of MAR</vt:lpstr>
      <vt:lpstr>Some traditional methods and some recommended methods. (Unbiased when)</vt:lpstr>
      <vt:lpstr>Averaging available items on a scale Example:</vt:lpstr>
      <vt:lpstr>PowerPoint Presentation</vt:lpstr>
      <vt:lpstr>Last observation carried forward (LOCF)</vt:lpstr>
      <vt:lpstr>PowerPoint Presentation</vt:lpstr>
      <vt:lpstr>PowerPoint Presentation</vt:lpstr>
    </vt:vector>
  </TitlesOfParts>
  <Company>NTNU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Kolbjørn Skarpnes</dc:creator>
  <cp:lastModifiedBy>Stian Lydersen</cp:lastModifiedBy>
  <cp:revision>126</cp:revision>
  <dcterms:created xsi:type="dcterms:W3CDTF">2013-06-10T16:56:09Z</dcterms:created>
  <dcterms:modified xsi:type="dcterms:W3CDTF">2019-06-11T07:24:25Z</dcterms:modified>
</cp:coreProperties>
</file>