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61" r:id="rId2"/>
    <p:sldId id="336" r:id="rId3"/>
    <p:sldId id="399" r:id="rId4"/>
    <p:sldId id="347" r:id="rId5"/>
    <p:sldId id="390" r:id="rId6"/>
    <p:sldId id="401" r:id="rId7"/>
    <p:sldId id="337" r:id="rId8"/>
    <p:sldId id="320" r:id="rId9"/>
    <p:sldId id="286" r:id="rId10"/>
    <p:sldId id="387" r:id="rId11"/>
    <p:sldId id="388" r:id="rId12"/>
    <p:sldId id="305" r:id="rId13"/>
    <p:sldId id="317" r:id="rId14"/>
    <p:sldId id="330" r:id="rId15"/>
    <p:sldId id="392" r:id="rId16"/>
    <p:sldId id="394" r:id="rId17"/>
    <p:sldId id="322" r:id="rId18"/>
    <p:sldId id="395" r:id="rId19"/>
    <p:sldId id="311" r:id="rId20"/>
    <p:sldId id="404" r:id="rId21"/>
    <p:sldId id="363" r:id="rId22"/>
    <p:sldId id="403" r:id="rId23"/>
    <p:sldId id="297" r:id="rId24"/>
    <p:sldId id="405" r:id="rId25"/>
    <p:sldId id="354" r:id="rId26"/>
    <p:sldId id="406" r:id="rId27"/>
    <p:sldId id="407" r:id="rId28"/>
    <p:sldId id="260" r:id="rId29"/>
    <p:sldId id="385" r:id="rId30"/>
    <p:sldId id="259" r:id="rId31"/>
    <p:sldId id="364" r:id="rId32"/>
    <p:sldId id="398" r:id="rId33"/>
    <p:sldId id="353" r:id="rId34"/>
    <p:sldId id="383" r:id="rId35"/>
    <p:sldId id="333" r:id="rId36"/>
    <p:sldId id="343" r:id="rId37"/>
    <p:sldId id="389" r:id="rId38"/>
  </p:sldIdLst>
  <p:sldSz cx="9144000" cy="6858000" type="screen4x3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7" autoAdjust="0"/>
    <p:restoredTop sz="91111" autoAdjust="0"/>
  </p:normalViewPr>
  <p:slideViewPr>
    <p:cSldViewPr>
      <p:cViewPr varScale="1">
        <p:scale>
          <a:sx n="96" d="100"/>
          <a:sy n="96" d="100"/>
        </p:scale>
        <p:origin x="84" y="59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6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8893D14-1B3E-4027-AC57-FDC017854C1A}" type="doc">
      <dgm:prSet loTypeId="urn:microsoft.com/office/officeart/2005/8/layout/hierarchy1" loCatId="hierarchy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24E7E605-A094-4B67-99E3-4814DE2C5FEC}">
      <dgm:prSet/>
      <dgm:spPr/>
      <dgm:t>
        <a:bodyPr/>
        <a:lstStyle/>
        <a:p>
          <a:r>
            <a:rPr lang="nb-NO"/>
            <a:t>Valtellina (lombardisk Valtulina) er en alpedal i den norditalienske regionen Lombardia. Dalen begynner der elven Adda munner ut i Comosjøen og strekker seg oppover mot nordvest langs Addas løp mot Bormio. </a:t>
          </a:r>
          <a:endParaRPr lang="en-US"/>
        </a:p>
      </dgm:t>
    </dgm:pt>
    <dgm:pt modelId="{CA3B061B-F615-4054-8F64-8CA8B54C0D60}" type="parTrans" cxnId="{5974F735-053C-46DA-92E7-8618D92CB225}">
      <dgm:prSet/>
      <dgm:spPr/>
      <dgm:t>
        <a:bodyPr/>
        <a:lstStyle/>
        <a:p>
          <a:endParaRPr lang="en-US"/>
        </a:p>
      </dgm:t>
    </dgm:pt>
    <dgm:pt modelId="{373CCF77-37E9-4811-85E7-47379D76B39B}" type="sibTrans" cxnId="{5974F735-053C-46DA-92E7-8618D92CB225}">
      <dgm:prSet/>
      <dgm:spPr/>
      <dgm:t>
        <a:bodyPr/>
        <a:lstStyle/>
        <a:p>
          <a:endParaRPr lang="en-US"/>
        </a:p>
      </dgm:t>
    </dgm:pt>
    <dgm:pt modelId="{F8784EFB-30CA-4847-BBD6-C48F39992E9C}">
      <dgm:prSet/>
      <dgm:spPr/>
      <dgm:t>
        <a:bodyPr/>
        <a:lstStyle/>
        <a:p>
          <a:r>
            <a:rPr lang="nb-NO" dirty="0" err="1"/>
            <a:t>Valtellina</a:t>
          </a:r>
          <a:r>
            <a:rPr lang="nb-NO" dirty="0"/>
            <a:t> er 100 km lang og utgjør med 2640 km² og 158 000 innbyggere mesteparten av provinsen </a:t>
          </a:r>
          <a:r>
            <a:rPr lang="nb-NO" dirty="0" err="1"/>
            <a:t>Sondrio</a:t>
          </a:r>
          <a:r>
            <a:rPr lang="nb-NO" dirty="0"/>
            <a:t>. Dalens viktigste by er </a:t>
          </a:r>
          <a:r>
            <a:rPr lang="nb-NO" dirty="0" err="1"/>
            <a:t>Sondrio</a:t>
          </a:r>
          <a:r>
            <a:rPr lang="nb-NO" dirty="0"/>
            <a:t>.</a:t>
          </a:r>
          <a:endParaRPr lang="en-US" dirty="0"/>
        </a:p>
      </dgm:t>
    </dgm:pt>
    <dgm:pt modelId="{833E97D7-407D-40A5-AFD8-7CA645A0FFAE}" type="parTrans" cxnId="{77A81181-04C8-4A6A-9A76-6B09863C9F79}">
      <dgm:prSet/>
      <dgm:spPr/>
      <dgm:t>
        <a:bodyPr/>
        <a:lstStyle/>
        <a:p>
          <a:endParaRPr lang="en-US"/>
        </a:p>
      </dgm:t>
    </dgm:pt>
    <dgm:pt modelId="{BEC1B95F-3694-4EAD-9039-0C889DC580DD}" type="sibTrans" cxnId="{77A81181-04C8-4A6A-9A76-6B09863C9F79}">
      <dgm:prSet/>
      <dgm:spPr/>
      <dgm:t>
        <a:bodyPr/>
        <a:lstStyle/>
        <a:p>
          <a:endParaRPr lang="en-US"/>
        </a:p>
      </dgm:t>
    </dgm:pt>
    <dgm:pt modelId="{D731FFA8-35AD-44DE-A83C-CDB1F39A229B}" type="pres">
      <dgm:prSet presAssocID="{68893D14-1B3E-4027-AC57-FDC017854C1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03FD104-E41F-4144-80CB-3DE8AEC388A4}" type="pres">
      <dgm:prSet presAssocID="{24E7E605-A094-4B67-99E3-4814DE2C5FEC}" presName="hierRoot1" presStyleCnt="0"/>
      <dgm:spPr/>
    </dgm:pt>
    <dgm:pt modelId="{A36766B4-B6A7-4716-BAFD-9E7C833104A0}" type="pres">
      <dgm:prSet presAssocID="{24E7E605-A094-4B67-99E3-4814DE2C5FEC}" presName="composite" presStyleCnt="0"/>
      <dgm:spPr/>
    </dgm:pt>
    <dgm:pt modelId="{5857830A-B94C-4B9B-AF8E-81DF1C615D8D}" type="pres">
      <dgm:prSet presAssocID="{24E7E605-A094-4B67-99E3-4814DE2C5FEC}" presName="background" presStyleLbl="node0" presStyleIdx="0" presStyleCnt="2"/>
      <dgm:spPr/>
    </dgm:pt>
    <dgm:pt modelId="{0AF18573-BEE1-42F1-8F5A-50B1BF57617F}" type="pres">
      <dgm:prSet presAssocID="{24E7E605-A094-4B67-99E3-4814DE2C5FEC}" presName="text" presStyleLbl="fgAcc0" presStyleIdx="0" presStyleCnt="2">
        <dgm:presLayoutVars>
          <dgm:chPref val="3"/>
        </dgm:presLayoutVars>
      </dgm:prSet>
      <dgm:spPr/>
    </dgm:pt>
    <dgm:pt modelId="{17EFDD54-3ED5-4E7B-B43B-553D8A20C458}" type="pres">
      <dgm:prSet presAssocID="{24E7E605-A094-4B67-99E3-4814DE2C5FEC}" presName="hierChild2" presStyleCnt="0"/>
      <dgm:spPr/>
    </dgm:pt>
    <dgm:pt modelId="{91F2064A-8312-429C-88F5-84B4957AABE5}" type="pres">
      <dgm:prSet presAssocID="{F8784EFB-30CA-4847-BBD6-C48F39992E9C}" presName="hierRoot1" presStyleCnt="0"/>
      <dgm:spPr/>
    </dgm:pt>
    <dgm:pt modelId="{3604B1C9-9296-47AF-A405-E15963CC5582}" type="pres">
      <dgm:prSet presAssocID="{F8784EFB-30CA-4847-BBD6-C48F39992E9C}" presName="composite" presStyleCnt="0"/>
      <dgm:spPr/>
    </dgm:pt>
    <dgm:pt modelId="{2ED6D6C6-B867-465D-83A2-E53BF2715BF4}" type="pres">
      <dgm:prSet presAssocID="{F8784EFB-30CA-4847-BBD6-C48F39992E9C}" presName="background" presStyleLbl="node0" presStyleIdx="1" presStyleCnt="2"/>
      <dgm:spPr/>
    </dgm:pt>
    <dgm:pt modelId="{9E2254A0-B4F5-4ED3-B3A5-E393FA7FFE55}" type="pres">
      <dgm:prSet presAssocID="{F8784EFB-30CA-4847-BBD6-C48F39992E9C}" presName="text" presStyleLbl="fgAcc0" presStyleIdx="1" presStyleCnt="2">
        <dgm:presLayoutVars>
          <dgm:chPref val="3"/>
        </dgm:presLayoutVars>
      </dgm:prSet>
      <dgm:spPr/>
    </dgm:pt>
    <dgm:pt modelId="{35F31299-92C0-4AC1-B620-F8F7B844C555}" type="pres">
      <dgm:prSet presAssocID="{F8784EFB-30CA-4847-BBD6-C48F39992E9C}" presName="hierChild2" presStyleCnt="0"/>
      <dgm:spPr/>
    </dgm:pt>
  </dgm:ptLst>
  <dgm:cxnLst>
    <dgm:cxn modelId="{30B3A22B-C81D-4EC9-ADFB-C2F6480928C8}" type="presOf" srcId="{F8784EFB-30CA-4847-BBD6-C48F39992E9C}" destId="{9E2254A0-B4F5-4ED3-B3A5-E393FA7FFE55}" srcOrd="0" destOrd="0" presId="urn:microsoft.com/office/officeart/2005/8/layout/hierarchy1"/>
    <dgm:cxn modelId="{5974F735-053C-46DA-92E7-8618D92CB225}" srcId="{68893D14-1B3E-4027-AC57-FDC017854C1A}" destId="{24E7E605-A094-4B67-99E3-4814DE2C5FEC}" srcOrd="0" destOrd="0" parTransId="{CA3B061B-F615-4054-8F64-8CA8B54C0D60}" sibTransId="{373CCF77-37E9-4811-85E7-47379D76B39B}"/>
    <dgm:cxn modelId="{77A81181-04C8-4A6A-9A76-6B09863C9F79}" srcId="{68893D14-1B3E-4027-AC57-FDC017854C1A}" destId="{F8784EFB-30CA-4847-BBD6-C48F39992E9C}" srcOrd="1" destOrd="0" parTransId="{833E97D7-407D-40A5-AFD8-7CA645A0FFAE}" sibTransId="{BEC1B95F-3694-4EAD-9039-0C889DC580DD}"/>
    <dgm:cxn modelId="{D0C7AB94-C123-4E58-BA73-C1C9F49B7997}" type="presOf" srcId="{68893D14-1B3E-4027-AC57-FDC017854C1A}" destId="{D731FFA8-35AD-44DE-A83C-CDB1F39A229B}" srcOrd="0" destOrd="0" presId="urn:microsoft.com/office/officeart/2005/8/layout/hierarchy1"/>
    <dgm:cxn modelId="{D382F4AC-7040-4D10-99A1-2A303CD825E1}" type="presOf" srcId="{24E7E605-A094-4B67-99E3-4814DE2C5FEC}" destId="{0AF18573-BEE1-42F1-8F5A-50B1BF57617F}" srcOrd="0" destOrd="0" presId="urn:microsoft.com/office/officeart/2005/8/layout/hierarchy1"/>
    <dgm:cxn modelId="{B001BA3D-684C-47F8-A3BC-34628A27E8DA}" type="presParOf" srcId="{D731FFA8-35AD-44DE-A83C-CDB1F39A229B}" destId="{A03FD104-E41F-4144-80CB-3DE8AEC388A4}" srcOrd="0" destOrd="0" presId="urn:microsoft.com/office/officeart/2005/8/layout/hierarchy1"/>
    <dgm:cxn modelId="{A5A2FD85-B86B-420A-92AE-AA37CEE7E63E}" type="presParOf" srcId="{A03FD104-E41F-4144-80CB-3DE8AEC388A4}" destId="{A36766B4-B6A7-4716-BAFD-9E7C833104A0}" srcOrd="0" destOrd="0" presId="urn:microsoft.com/office/officeart/2005/8/layout/hierarchy1"/>
    <dgm:cxn modelId="{1D5275BD-4756-41A1-B036-A95A0B871F41}" type="presParOf" srcId="{A36766B4-B6A7-4716-BAFD-9E7C833104A0}" destId="{5857830A-B94C-4B9B-AF8E-81DF1C615D8D}" srcOrd="0" destOrd="0" presId="urn:microsoft.com/office/officeart/2005/8/layout/hierarchy1"/>
    <dgm:cxn modelId="{EB0EC667-5003-4628-B721-5D8EADB17E5D}" type="presParOf" srcId="{A36766B4-B6A7-4716-BAFD-9E7C833104A0}" destId="{0AF18573-BEE1-42F1-8F5A-50B1BF57617F}" srcOrd="1" destOrd="0" presId="urn:microsoft.com/office/officeart/2005/8/layout/hierarchy1"/>
    <dgm:cxn modelId="{AAF75AC3-374D-4160-A31D-564E56410855}" type="presParOf" srcId="{A03FD104-E41F-4144-80CB-3DE8AEC388A4}" destId="{17EFDD54-3ED5-4E7B-B43B-553D8A20C458}" srcOrd="1" destOrd="0" presId="urn:microsoft.com/office/officeart/2005/8/layout/hierarchy1"/>
    <dgm:cxn modelId="{A57584CB-D682-4588-815F-759AC23951C9}" type="presParOf" srcId="{D731FFA8-35AD-44DE-A83C-CDB1F39A229B}" destId="{91F2064A-8312-429C-88F5-84B4957AABE5}" srcOrd="1" destOrd="0" presId="urn:microsoft.com/office/officeart/2005/8/layout/hierarchy1"/>
    <dgm:cxn modelId="{F1E13C47-12B8-4790-9D7D-14CD4B91C2AB}" type="presParOf" srcId="{91F2064A-8312-429C-88F5-84B4957AABE5}" destId="{3604B1C9-9296-47AF-A405-E15963CC5582}" srcOrd="0" destOrd="0" presId="urn:microsoft.com/office/officeart/2005/8/layout/hierarchy1"/>
    <dgm:cxn modelId="{40883FC0-29D8-4DE1-B209-D1091D2277CD}" type="presParOf" srcId="{3604B1C9-9296-47AF-A405-E15963CC5582}" destId="{2ED6D6C6-B867-465D-83A2-E53BF2715BF4}" srcOrd="0" destOrd="0" presId="urn:microsoft.com/office/officeart/2005/8/layout/hierarchy1"/>
    <dgm:cxn modelId="{DBCDF537-DE34-4A4D-8E12-0FA9A484693F}" type="presParOf" srcId="{3604B1C9-9296-47AF-A405-E15963CC5582}" destId="{9E2254A0-B4F5-4ED3-B3A5-E393FA7FFE55}" srcOrd="1" destOrd="0" presId="urn:microsoft.com/office/officeart/2005/8/layout/hierarchy1"/>
    <dgm:cxn modelId="{1B8D5C25-B013-4D91-8190-EF2D1F3C412D}" type="presParOf" srcId="{91F2064A-8312-429C-88F5-84B4957AABE5}" destId="{35F31299-92C0-4AC1-B620-F8F7B844C55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57830A-B94C-4B9B-AF8E-81DF1C615D8D}">
      <dsp:nvSpPr>
        <dsp:cNvPr id="0" name=""/>
        <dsp:cNvSpPr/>
      </dsp:nvSpPr>
      <dsp:spPr>
        <a:xfrm>
          <a:off x="1004" y="957341"/>
          <a:ext cx="3526110" cy="22390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AF18573-BEE1-42F1-8F5A-50B1BF57617F}">
      <dsp:nvSpPr>
        <dsp:cNvPr id="0" name=""/>
        <dsp:cNvSpPr/>
      </dsp:nvSpPr>
      <dsp:spPr>
        <a:xfrm>
          <a:off x="392794" y="1329541"/>
          <a:ext cx="3526110" cy="22390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kern="1200"/>
            <a:t>Valtellina (lombardisk Valtulina) er en alpedal i den norditalienske regionen Lombardia. Dalen begynner der elven Adda munner ut i Comosjøen og strekker seg oppover mot nordvest langs Addas løp mot Bormio. </a:t>
          </a:r>
          <a:endParaRPr lang="en-US" sz="1800" kern="1200"/>
        </a:p>
      </dsp:txBody>
      <dsp:txXfrm>
        <a:off x="458374" y="1395121"/>
        <a:ext cx="3394950" cy="2107920"/>
      </dsp:txXfrm>
    </dsp:sp>
    <dsp:sp modelId="{2ED6D6C6-B867-465D-83A2-E53BF2715BF4}">
      <dsp:nvSpPr>
        <dsp:cNvPr id="0" name=""/>
        <dsp:cNvSpPr/>
      </dsp:nvSpPr>
      <dsp:spPr>
        <a:xfrm>
          <a:off x="4310695" y="957341"/>
          <a:ext cx="3526110" cy="22390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E2254A0-B4F5-4ED3-B3A5-E393FA7FFE55}">
      <dsp:nvSpPr>
        <dsp:cNvPr id="0" name=""/>
        <dsp:cNvSpPr/>
      </dsp:nvSpPr>
      <dsp:spPr>
        <a:xfrm>
          <a:off x="4702485" y="1329541"/>
          <a:ext cx="3526110" cy="22390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kern="1200" dirty="0" err="1"/>
            <a:t>Valtellina</a:t>
          </a:r>
          <a:r>
            <a:rPr lang="nb-NO" sz="1800" kern="1200" dirty="0"/>
            <a:t> er 100 km lang og utgjør med 2640 km² og 158 000 innbyggere mesteparten av provinsen </a:t>
          </a:r>
          <a:r>
            <a:rPr lang="nb-NO" sz="1800" kern="1200" dirty="0" err="1"/>
            <a:t>Sondrio</a:t>
          </a:r>
          <a:r>
            <a:rPr lang="nb-NO" sz="1800" kern="1200" dirty="0"/>
            <a:t>. Dalens viktigste by er </a:t>
          </a:r>
          <a:r>
            <a:rPr lang="nb-NO" sz="1800" kern="1200" dirty="0" err="1"/>
            <a:t>Sondrio</a:t>
          </a:r>
          <a:r>
            <a:rPr lang="nb-NO" sz="1800" kern="1200" dirty="0"/>
            <a:t>.</a:t>
          </a:r>
          <a:endParaRPr lang="en-US" sz="1800" kern="1200" dirty="0"/>
        </a:p>
      </dsp:txBody>
      <dsp:txXfrm>
        <a:off x="4768065" y="1395121"/>
        <a:ext cx="3394950" cy="21079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08B8C2-1254-4EB1-B4F2-B3BD2C4CA69E}" type="datetimeFigureOut">
              <a:rPr lang="nb-NO" smtClean="0"/>
              <a:pPr/>
              <a:t>12.03.2025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2016D7-9687-4265-9AB8-D61CBC3979AB}" type="slidenum">
              <a:rPr lang="nb-NO" smtClean="0"/>
              <a:pPr/>
              <a:t>‹#›</a:t>
            </a:fld>
            <a:endParaRPr 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016D7-9687-4265-9AB8-D61CBC3979AB}" type="slidenum">
              <a:rPr lang="nb-NO" smtClean="0"/>
              <a:pPr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95386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016D7-9687-4265-9AB8-D61CBC3979AB}" type="slidenum">
              <a:rPr lang="nb-NO" smtClean="0"/>
              <a:pPr/>
              <a:t>27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93169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D994-AB4C-4533-AF8F-F92D09C15A27}" type="datetimeFigureOut">
              <a:rPr lang="nb-NO" smtClean="0"/>
              <a:pPr/>
              <a:t>12.03.2025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51B8A-AD77-43D7-A621-186C32644A32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D994-AB4C-4533-AF8F-F92D09C15A27}" type="datetimeFigureOut">
              <a:rPr lang="nb-NO" smtClean="0"/>
              <a:pPr/>
              <a:t>12.03.2025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51B8A-AD77-43D7-A621-186C32644A32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D994-AB4C-4533-AF8F-F92D09C15A27}" type="datetimeFigureOut">
              <a:rPr lang="nb-NO" smtClean="0"/>
              <a:pPr/>
              <a:t>12.03.2025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51B8A-AD77-43D7-A621-186C32644A32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D994-AB4C-4533-AF8F-F92D09C15A27}" type="datetimeFigureOut">
              <a:rPr lang="nb-NO" smtClean="0"/>
              <a:pPr/>
              <a:t>12.03.2025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51B8A-AD77-43D7-A621-186C32644A32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D994-AB4C-4533-AF8F-F92D09C15A27}" type="datetimeFigureOut">
              <a:rPr lang="nb-NO" smtClean="0"/>
              <a:pPr/>
              <a:t>12.03.2025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51B8A-AD77-43D7-A621-186C32644A32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D994-AB4C-4533-AF8F-F92D09C15A27}" type="datetimeFigureOut">
              <a:rPr lang="nb-NO" smtClean="0"/>
              <a:pPr/>
              <a:t>12.03.2025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51B8A-AD77-43D7-A621-186C32644A32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D994-AB4C-4533-AF8F-F92D09C15A27}" type="datetimeFigureOut">
              <a:rPr lang="nb-NO" smtClean="0"/>
              <a:pPr/>
              <a:t>12.03.2025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51B8A-AD77-43D7-A621-186C32644A32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D994-AB4C-4533-AF8F-F92D09C15A27}" type="datetimeFigureOut">
              <a:rPr lang="nb-NO" smtClean="0"/>
              <a:pPr/>
              <a:t>12.03.2025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51B8A-AD77-43D7-A621-186C32644A32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D994-AB4C-4533-AF8F-F92D09C15A27}" type="datetimeFigureOut">
              <a:rPr lang="nb-NO" smtClean="0"/>
              <a:pPr/>
              <a:t>12.03.2025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51B8A-AD77-43D7-A621-186C32644A32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D994-AB4C-4533-AF8F-F92D09C15A27}" type="datetimeFigureOut">
              <a:rPr lang="nb-NO" smtClean="0"/>
              <a:pPr/>
              <a:t>12.03.2025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51B8A-AD77-43D7-A621-186C32644A32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D994-AB4C-4533-AF8F-F92D09C15A27}" type="datetimeFigureOut">
              <a:rPr lang="nb-NO" smtClean="0"/>
              <a:pPr/>
              <a:t>12.03.2025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51B8A-AD77-43D7-A621-186C32644A32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F7D994-AB4C-4533-AF8F-F92D09C15A27}" type="datetimeFigureOut">
              <a:rPr lang="nb-NO" smtClean="0"/>
              <a:pPr/>
              <a:t>12.03.2025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051B8A-AD77-43D7-A621-186C32644A32}" type="slidenum">
              <a:rPr lang="nb-NO" smtClean="0"/>
              <a:pPr/>
              <a:t>‹#›</a:t>
            </a:fld>
            <a:endParaRPr 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001D37F-B846-2DCA-4E91-5980F57C9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F610D3BF-F0A0-091A-6030-B7118BE250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65113" y="0"/>
            <a:ext cx="10287001" cy="6858000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6F76AEC6-B782-DB0A-92C3-3EB0791A90E6}"/>
              </a:ext>
            </a:extLst>
          </p:cNvPr>
          <p:cNvSpPr txBox="1"/>
          <p:nvPr/>
        </p:nvSpPr>
        <p:spPr>
          <a:xfrm>
            <a:off x="3520864" y="1131094"/>
            <a:ext cx="5090368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500" dirty="0"/>
              <a:t>Italienske alpeviner</a:t>
            </a:r>
          </a:p>
          <a:p>
            <a:r>
              <a:rPr lang="nb-NO" sz="3000" dirty="0"/>
              <a:t>Ukjente druer og skjulte skatter</a:t>
            </a:r>
          </a:p>
        </p:txBody>
      </p:sp>
    </p:spTree>
    <p:extLst>
      <p:ext uri="{BB962C8B-B14F-4D97-AF65-F5344CB8AC3E}">
        <p14:creationId xmlns:p14="http://schemas.microsoft.com/office/powerpoint/2010/main" val="1279917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95D18D6-762A-5A86-0296-4ADDA57C3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7A96CCEC-4B4D-F888-7CDB-C4E7F6B6EE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0573" y="100508"/>
            <a:ext cx="6482854" cy="648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3399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C156812-1C1C-148E-787E-8E2E8FD9A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D04EF45C-E880-43BE-4CFE-C9F02A0D6D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2745" y="1674528"/>
            <a:ext cx="7358510" cy="437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7472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0" name="Plassholder for innhold 9" descr="bibbi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888327" y="25750"/>
            <a:ext cx="10032327" cy="7097871"/>
          </a:xfrm>
        </p:spPr>
      </p:pic>
      <p:sp>
        <p:nvSpPr>
          <p:cNvPr id="11" name="Rektangel 10"/>
          <p:cNvSpPr/>
          <p:nvPr/>
        </p:nvSpPr>
        <p:spPr>
          <a:xfrm>
            <a:off x="1922647" y="764704"/>
            <a:ext cx="214007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b-NO" sz="32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Petit Rouge</a:t>
            </a:r>
          </a:p>
        </p:txBody>
      </p:sp>
      <p:sp>
        <p:nvSpPr>
          <p:cNvPr id="12" name="Rektangel 11"/>
          <p:cNvSpPr/>
          <p:nvPr/>
        </p:nvSpPr>
        <p:spPr>
          <a:xfrm>
            <a:off x="65317" y="2964160"/>
            <a:ext cx="227870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b-NO" sz="40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Teroldego</a:t>
            </a:r>
            <a:endParaRPr lang="nb-NO" sz="4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3" name="Rektangel 12"/>
          <p:cNvSpPr/>
          <p:nvPr/>
        </p:nvSpPr>
        <p:spPr>
          <a:xfrm>
            <a:off x="4096805" y="1700808"/>
            <a:ext cx="174599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b-NO" sz="32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Nebbiolo</a:t>
            </a:r>
            <a:endParaRPr lang="nb-NO" sz="32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5" name="Rektangel 14"/>
          <p:cNvSpPr/>
          <p:nvPr/>
        </p:nvSpPr>
        <p:spPr>
          <a:xfrm>
            <a:off x="815512" y="4941168"/>
            <a:ext cx="23335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b-NO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Schiava</a:t>
            </a:r>
            <a:endParaRPr lang="nb-NO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6" name="Rektangel 15"/>
          <p:cNvSpPr/>
          <p:nvPr/>
        </p:nvSpPr>
        <p:spPr>
          <a:xfrm>
            <a:off x="6168560" y="5085184"/>
            <a:ext cx="22768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b-NO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Lagrein</a:t>
            </a:r>
            <a:endParaRPr lang="nb-NO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F0570A9E-0207-4916-98C6-C6B66CB21249}"/>
              </a:ext>
            </a:extLst>
          </p:cNvPr>
          <p:cNvSpPr txBox="1"/>
          <p:nvPr/>
        </p:nvSpPr>
        <p:spPr>
          <a:xfrm>
            <a:off x="5508104" y="2875181"/>
            <a:ext cx="32941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400" dirty="0" err="1">
                <a:solidFill>
                  <a:schemeClr val="bg1"/>
                </a:solidFill>
              </a:rPr>
              <a:t>Chiavennasca</a:t>
            </a:r>
            <a:endParaRPr lang="nb-NO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 descr="braccesca_vigneti_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124744" y="9252"/>
            <a:ext cx="16647899" cy="6264696"/>
          </a:xfrm>
        </p:spPr>
      </p:pic>
      <p:sp>
        <p:nvSpPr>
          <p:cNvPr id="5" name="Rektangel 4"/>
          <p:cNvSpPr/>
          <p:nvPr/>
        </p:nvSpPr>
        <p:spPr>
          <a:xfrm>
            <a:off x="0" y="0"/>
            <a:ext cx="982858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b-NO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Klipping gir en flaske pr m2</a:t>
            </a:r>
          </a:p>
        </p:txBody>
      </p:sp>
      <p:sp>
        <p:nvSpPr>
          <p:cNvPr id="6" name="Rektangel 5"/>
          <p:cNvSpPr/>
          <p:nvPr/>
        </p:nvSpPr>
        <p:spPr>
          <a:xfrm>
            <a:off x="2441669" y="1052736"/>
            <a:ext cx="62234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b-NO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Alder på vinstokkene</a:t>
            </a:r>
            <a:endParaRPr lang="nb-NO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Rektangel 6"/>
          <p:cNvSpPr/>
          <p:nvPr/>
        </p:nvSpPr>
        <p:spPr>
          <a:xfrm>
            <a:off x="0" y="1988840"/>
            <a:ext cx="87630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nb-NO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Drueblanding og druekvalitet</a:t>
            </a:r>
            <a:endParaRPr lang="nb-NO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Rektangel 7"/>
          <p:cNvSpPr/>
          <p:nvPr/>
        </p:nvSpPr>
        <p:spPr>
          <a:xfrm>
            <a:off x="681645" y="2967335"/>
            <a:ext cx="77807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b-NO" sz="54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Lagringstid; </a:t>
            </a:r>
            <a:r>
              <a:rPr lang="nb-NO" sz="54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riserva</a:t>
            </a:r>
            <a:r>
              <a:rPr lang="nb-NO" sz="54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24mnd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Litt lek med tall</a:t>
            </a:r>
          </a:p>
        </p:txBody>
      </p:sp>
      <p:pic>
        <p:nvPicPr>
          <p:cNvPr id="6" name="Plassholder for innhold 5" descr="bondegår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556792"/>
            <a:ext cx="8223008" cy="4604884"/>
          </a:xfrm>
        </p:spPr>
      </p:pic>
      <p:sp>
        <p:nvSpPr>
          <p:cNvPr id="8" name="TekstSylinder 7"/>
          <p:cNvSpPr txBox="1"/>
          <p:nvPr/>
        </p:nvSpPr>
        <p:spPr>
          <a:xfrm>
            <a:off x="827584" y="1988840"/>
            <a:ext cx="29208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b="1" dirty="0"/>
              <a:t>En helflaske pr m2</a:t>
            </a:r>
          </a:p>
        </p:txBody>
      </p:sp>
      <p:sp>
        <p:nvSpPr>
          <p:cNvPr id="9" name="TekstSylinder 8"/>
          <p:cNvSpPr txBox="1"/>
          <p:nvPr/>
        </p:nvSpPr>
        <p:spPr>
          <a:xfrm>
            <a:off x="1043608" y="4005064"/>
            <a:ext cx="71541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b="1" dirty="0"/>
              <a:t>88.000 flasker for et norsk gårdsbruk i stedet for 15 kyr</a:t>
            </a:r>
          </a:p>
        </p:txBody>
      </p:sp>
      <p:sp>
        <p:nvSpPr>
          <p:cNvPr id="10" name="TekstSylinder 9"/>
          <p:cNvSpPr txBox="1"/>
          <p:nvPr/>
        </p:nvSpPr>
        <p:spPr>
          <a:xfrm>
            <a:off x="539552" y="4797152"/>
            <a:ext cx="8136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/>
              <a:t>Produksjon i Toscana tilsvarende 3000 norske gårdsbruk</a:t>
            </a:r>
          </a:p>
          <a:p>
            <a:r>
              <a:rPr lang="nb-NO" sz="2400" b="1" dirty="0"/>
              <a:t>Arealet med vinmarker tilsvarer 4000 </a:t>
            </a:r>
            <a:r>
              <a:rPr lang="nb-NO" sz="2400" b="1" dirty="0" err="1"/>
              <a:t>gj</a:t>
            </a:r>
            <a:r>
              <a:rPr lang="nb-NO" sz="2400" b="1" dirty="0"/>
              <a:t> snitt norske gårdsbruk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C336877-DAE6-394B-2389-FCB37C746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Musserende </a:t>
            </a:r>
            <a:r>
              <a:rPr lang="nb-NO" dirty="0" err="1"/>
              <a:t>Rotario</a:t>
            </a:r>
            <a:r>
              <a:rPr lang="nb-NO" dirty="0"/>
              <a:t> Riserva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D1030B4-C721-2837-7D44-12C4E5521F3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nb-NO" dirty="0"/>
              <a:t>Chardonnay 100%</a:t>
            </a:r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315DE3B0-6BAE-7DD0-3AE1-47184F1FBD7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898526" y="1600200"/>
            <a:ext cx="1537948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739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9A6A5E1-4A55-75A2-B852-234C225C2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nb-NO" dirty="0"/>
              <a:t>Val </a:t>
            </a:r>
            <a:r>
              <a:rPr lang="nb-NO" dirty="0" err="1"/>
              <a:t>d’Aosta</a:t>
            </a:r>
            <a:endParaRPr lang="nb-NO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326CDECA-7039-DFEB-1A68-4208CF2C7C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1580" y="1185653"/>
            <a:ext cx="7560840" cy="567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41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9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72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83551" y="4633546"/>
            <a:ext cx="8579094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95653" y="4756638"/>
            <a:ext cx="835489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700" dirty="0">
                <a:solidFill>
                  <a:srgbClr val="FFFFFF"/>
                </a:solidFill>
              </a:rPr>
              <a:t>Val D’Aosta</a:t>
            </a:r>
          </a:p>
        </p:txBody>
      </p:sp>
      <p:cxnSp>
        <p:nvCxnSpPr>
          <p:cNvPr id="20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57350" y="5738691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Bilde 5">
            <a:extLst>
              <a:ext uri="{FF2B5EF4-FFF2-40B4-BE49-F238E27FC236}">
                <a16:creationId xmlns:a16="http://schemas.microsoft.com/office/drawing/2014/main" id="{DCFE4A91-A985-6945-53CD-BA0614FD7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549638"/>
            <a:ext cx="5225144" cy="365760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>
            <a:extLst>
              <a:ext uri="{FF2B5EF4-FFF2-40B4-BE49-F238E27FC236}">
                <a16:creationId xmlns:a16="http://schemas.microsoft.com/office/drawing/2014/main" id="{AEA5BC37-6663-59C4-4A09-5FCA0D20D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672"/>
            <a:ext cx="9144000" cy="545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2054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659" y="4572000"/>
            <a:ext cx="5293730" cy="1964266"/>
          </a:xfrm>
          <a:prstGeom prst="rect">
            <a:avLst/>
          </a:prstGeom>
          <a:solidFill>
            <a:srgbClr val="3C3E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93192" y="4767072"/>
            <a:ext cx="4945641" cy="1625210"/>
          </a:xfrm>
        </p:spPr>
        <p:txBody>
          <a:bodyPr>
            <a:normAutofit/>
          </a:bodyPr>
          <a:lstStyle/>
          <a:p>
            <a:r>
              <a:rPr lang="nb-NO" dirty="0" err="1">
                <a:solidFill>
                  <a:srgbClr val="FFFFFF"/>
                </a:solidFill>
              </a:rPr>
              <a:t>Cantine</a:t>
            </a:r>
            <a:r>
              <a:rPr lang="nb-NO" dirty="0">
                <a:solidFill>
                  <a:srgbClr val="FFFFFF"/>
                </a:solidFill>
              </a:rPr>
              <a:t> la </a:t>
            </a:r>
            <a:r>
              <a:rPr lang="nb-NO" dirty="0" err="1">
                <a:solidFill>
                  <a:srgbClr val="FFFFFF"/>
                </a:solidFill>
              </a:rPr>
              <a:t>Marmotta</a:t>
            </a:r>
            <a:r>
              <a:rPr lang="nb-NO" dirty="0">
                <a:solidFill>
                  <a:srgbClr val="FFFFFF"/>
                </a:solidFill>
              </a:rPr>
              <a:t> Vin Rouge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91" y="321732"/>
            <a:ext cx="3251710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lassholder for innhold 4" descr="Et bilde som inneholder utendørs, tre, grunn, bagasjerom&#10;&#10;KI-generert innhold kan være feil.">
            <a:extLst>
              <a:ext uri="{FF2B5EF4-FFF2-40B4-BE49-F238E27FC236}">
                <a16:creationId xmlns:a16="http://schemas.microsoft.com/office/drawing/2014/main" id="{D21ED15E-215D-B73C-824E-DC78D57162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273" y="357854"/>
            <a:ext cx="3184190" cy="4245586"/>
          </a:xfr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FC04E26B-9F94-F370-A099-70C6899BBD5A}"/>
              </a:ext>
            </a:extLst>
          </p:cNvPr>
          <p:cNvSpPr txBox="1"/>
          <p:nvPr/>
        </p:nvSpPr>
        <p:spPr>
          <a:xfrm>
            <a:off x="606524" y="764704"/>
            <a:ext cx="4572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>
                <a:latin typeface="+mj-lt"/>
              </a:rPr>
              <a:t>Liten norskeid </a:t>
            </a:r>
            <a:r>
              <a:rPr lang="nb-NO" dirty="0">
                <a:latin typeface="+mj-lt"/>
              </a:rPr>
              <a:t>vingård i </a:t>
            </a:r>
            <a:r>
              <a:rPr lang="nb-NO" dirty="0" err="1">
                <a:latin typeface="+mj-lt"/>
              </a:rPr>
              <a:t>Verrayes</a:t>
            </a:r>
            <a:endParaRPr lang="nb-NO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+mj-lt"/>
              </a:rPr>
              <a:t>Frode Refstad og Eli Anne Langen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+mj-lt"/>
              </a:rPr>
              <a:t>Like ved </a:t>
            </a:r>
            <a:r>
              <a:rPr lang="nb-NO" b="0" i="0" dirty="0">
                <a:solidFill>
                  <a:srgbClr val="080809"/>
                </a:solidFill>
                <a:effectLst/>
                <a:latin typeface="+mj-lt"/>
              </a:rPr>
              <a:t>Via </a:t>
            </a:r>
            <a:r>
              <a:rPr lang="nb-NO" b="0" i="0" dirty="0" err="1">
                <a:solidFill>
                  <a:srgbClr val="080809"/>
                </a:solidFill>
                <a:effectLst/>
                <a:latin typeface="+mj-lt"/>
              </a:rPr>
              <a:t>Francigena</a:t>
            </a:r>
            <a:r>
              <a:rPr lang="nb-NO" b="0" i="0" dirty="0">
                <a:solidFill>
                  <a:srgbClr val="080809"/>
                </a:solidFill>
                <a:effectLst/>
                <a:latin typeface="+mj-lt"/>
              </a:rPr>
              <a:t> – </a:t>
            </a:r>
            <a:r>
              <a:rPr lang="nb-NO" b="0" i="0" dirty="0" err="1">
                <a:solidFill>
                  <a:srgbClr val="080809"/>
                </a:solidFill>
                <a:effectLst/>
                <a:latin typeface="+mj-lt"/>
              </a:rPr>
              <a:t>pilgrimsled</a:t>
            </a:r>
            <a:endParaRPr lang="nb-NO" b="0" i="0" dirty="0">
              <a:solidFill>
                <a:srgbClr val="080809"/>
              </a:solidFill>
              <a:effectLst/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rgbClr val="080809"/>
                </a:solidFill>
                <a:latin typeface="+mj-lt"/>
              </a:rPr>
              <a:t>50-60 år gamle vinstokker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b="0" i="0" dirty="0" err="1">
                <a:solidFill>
                  <a:srgbClr val="080809"/>
                </a:solidFill>
                <a:effectLst/>
                <a:latin typeface="+mj-lt"/>
              </a:rPr>
              <a:t>Vinifikasjon</a:t>
            </a:r>
            <a:r>
              <a:rPr lang="nb-NO" b="0" i="0" dirty="0">
                <a:solidFill>
                  <a:srgbClr val="080809"/>
                </a:solidFill>
                <a:effectLst/>
                <a:latin typeface="+mj-lt"/>
              </a:rPr>
              <a:t> er tradisjonell, med lang skallkontakt og lagring i ståltanker "sur </a:t>
            </a:r>
            <a:r>
              <a:rPr lang="nb-NO" b="0" i="0" dirty="0" err="1">
                <a:solidFill>
                  <a:srgbClr val="080809"/>
                </a:solidFill>
                <a:effectLst/>
                <a:latin typeface="+mj-lt"/>
              </a:rPr>
              <a:t>lie</a:t>
            </a:r>
            <a:r>
              <a:rPr lang="nb-NO" b="0" i="0" dirty="0">
                <a:solidFill>
                  <a:srgbClr val="080809"/>
                </a:solidFill>
                <a:effectLst/>
                <a:latin typeface="+mj-lt"/>
              </a:rPr>
              <a:t>" i </a:t>
            </a:r>
            <a:r>
              <a:rPr lang="nb-NO" b="0" i="0" dirty="0" err="1">
                <a:solidFill>
                  <a:srgbClr val="080809"/>
                </a:solidFill>
                <a:effectLst/>
                <a:latin typeface="+mj-lt"/>
              </a:rPr>
              <a:t>ca</a:t>
            </a:r>
            <a:r>
              <a:rPr lang="nb-NO" b="0" i="0" dirty="0">
                <a:solidFill>
                  <a:srgbClr val="080809"/>
                </a:solidFill>
                <a:effectLst/>
                <a:latin typeface="+mj-lt"/>
              </a:rPr>
              <a:t> 6 måneder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b="0" i="0" dirty="0">
                <a:solidFill>
                  <a:srgbClr val="080809"/>
                </a:solidFill>
                <a:effectLst/>
                <a:latin typeface="+mj-lt"/>
              </a:rPr>
              <a:t>Lagring på brukte fat på 500 og 600 liter. Fatlagring er 12-14 måneder. </a:t>
            </a:r>
            <a:endParaRPr lang="nb-NO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</p:txBody>
      </p:sp>
      <p:pic>
        <p:nvPicPr>
          <p:cNvPr id="7" name="Bilde 6" descr="Et bilde som inneholder innendørs, nellik, kjøkken, bolle&#10;&#10;KI-generert innhold kan være feil.">
            <a:extLst>
              <a:ext uri="{FF2B5EF4-FFF2-40B4-BE49-F238E27FC236}">
                <a16:creationId xmlns:a16="http://schemas.microsoft.com/office/drawing/2014/main" id="{F6A10BA7-D82D-0B44-27BA-D70A7F6B79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034" y="4603440"/>
            <a:ext cx="3184189" cy="189670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5" descr="slaktervi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862256" y="-957188"/>
            <a:ext cx="13006256" cy="8706668"/>
          </a:xfrm>
        </p:spPr>
      </p:pic>
      <p:sp>
        <p:nvSpPr>
          <p:cNvPr id="5" name="Rektangel 4"/>
          <p:cNvSpPr/>
          <p:nvPr/>
        </p:nvSpPr>
        <p:spPr>
          <a:xfrm>
            <a:off x="-252536" y="5229200"/>
            <a:ext cx="381642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b-NO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Ja Takk !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416009-607F-B516-9B04-888492229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utendørs, natur, gress, sky&#10;&#10;KI-generert innhold kan være feil.">
            <a:extLst>
              <a:ext uri="{FF2B5EF4-FFF2-40B4-BE49-F238E27FC236}">
                <a16:creationId xmlns:a16="http://schemas.microsoft.com/office/drawing/2014/main" id="{9720D970-F2E5-EABC-FD5E-7972E91D40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16632"/>
            <a:ext cx="3744416" cy="6656740"/>
          </a:xfrm>
          <a:prstGeom prst="rect">
            <a:avLst/>
          </a:prstGeom>
        </p:spPr>
      </p:pic>
      <p:pic>
        <p:nvPicPr>
          <p:cNvPr id="5" name="Bilde 4" descr="Et bilde som inneholder utendørs, himmel, våpen, gress&#10;&#10;KI-generert innhold kan være feil.">
            <a:extLst>
              <a:ext uri="{FF2B5EF4-FFF2-40B4-BE49-F238E27FC236}">
                <a16:creationId xmlns:a16="http://schemas.microsoft.com/office/drawing/2014/main" id="{0288197D-1221-D57C-6FB9-ED3EBB95C7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474" y="130096"/>
            <a:ext cx="3734898" cy="664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0677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29257D1-233D-4033-8F7E-3EB5D129E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 dirty="0"/>
              <a:t>Trentino Alto Adige</a:t>
            </a:r>
            <a:br>
              <a:rPr lang="en-US" sz="3700" dirty="0"/>
            </a:br>
            <a:endParaRPr lang="en-US" sz="3700" dirty="0"/>
          </a:p>
        </p:txBody>
      </p:sp>
      <p:pic>
        <p:nvPicPr>
          <p:cNvPr id="6" name="Plassholder for innhold 5" descr="Et bilde som inneholder tekst, kart, atlas, Font&#10;&#10;KI-generert innhold kan være feil.">
            <a:extLst>
              <a:ext uri="{FF2B5EF4-FFF2-40B4-BE49-F238E27FC236}">
                <a16:creationId xmlns:a16="http://schemas.microsoft.com/office/drawing/2014/main" id="{99F668C3-A0C4-B11C-675E-2C823A04653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980728"/>
            <a:ext cx="6581740" cy="5387843"/>
          </a:xfrm>
        </p:spPr>
      </p:pic>
    </p:spTree>
    <p:extLst>
      <p:ext uri="{BB962C8B-B14F-4D97-AF65-F5344CB8AC3E}">
        <p14:creationId xmlns:p14="http://schemas.microsoft.com/office/powerpoint/2010/main" val="21920684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BFD646-4AF4-5A7C-BDA5-FE12D16F84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BA23AEF1-BCF0-FA07-B549-45F055910B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3377"/>
            <a:ext cx="9144000" cy="521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7696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659" y="4572000"/>
            <a:ext cx="5293730" cy="1964266"/>
          </a:xfrm>
          <a:prstGeom prst="rect">
            <a:avLst/>
          </a:prstGeom>
          <a:solidFill>
            <a:srgbClr val="3D51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93192" y="4767072"/>
            <a:ext cx="4945641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</a:rPr>
              <a:t>Weingut Manincor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la Contessa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91" y="321732"/>
            <a:ext cx="3251710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5686922" y="775245"/>
            <a:ext cx="3063886" cy="4852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marR="0" lvl="0" indent="-2286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1" i="0" u="none" strike="noStrike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Område</a:t>
            </a:r>
            <a:r>
              <a:rPr kumimoji="0" lang="en-US" sz="1700" b="1" i="0" u="none" strike="noStrike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:</a:t>
            </a:r>
            <a:endParaRPr kumimoji="0" lang="en-US" sz="1700" b="1" i="0" u="none" strike="noStrike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  <a:p>
            <a:pPr marL="342900" marR="0" lvl="0" indent="-2286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700" b="1" i="0" u="none" strike="noStrike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3" name="Tittel 1">
            <a:extLst>
              <a:ext uri="{FF2B5EF4-FFF2-40B4-BE49-F238E27FC236}">
                <a16:creationId xmlns:a16="http://schemas.microsoft.com/office/drawing/2014/main" id="{3EEA5738-41AC-5816-AC58-774772D9FD88}"/>
              </a:ext>
            </a:extLst>
          </p:cNvPr>
          <p:cNvSpPr txBox="1">
            <a:spLocks/>
          </p:cNvSpPr>
          <p:nvPr/>
        </p:nvSpPr>
        <p:spPr>
          <a:xfrm>
            <a:off x="545592" y="4919472"/>
            <a:ext cx="4945641" cy="16252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b-NO" dirty="0">
              <a:solidFill>
                <a:srgbClr val="FFFFFF"/>
              </a:solidFill>
            </a:endParaRPr>
          </a:p>
        </p:txBody>
      </p:sp>
      <p:sp>
        <p:nvSpPr>
          <p:cNvPr id="4" name="Tittel 1">
            <a:extLst>
              <a:ext uri="{FF2B5EF4-FFF2-40B4-BE49-F238E27FC236}">
                <a16:creationId xmlns:a16="http://schemas.microsoft.com/office/drawing/2014/main" id="{75CC4065-2BC4-D4E5-C376-B32FFD15C849}"/>
              </a:ext>
            </a:extLst>
          </p:cNvPr>
          <p:cNvSpPr txBox="1">
            <a:spLocks/>
          </p:cNvSpPr>
          <p:nvPr/>
        </p:nvSpPr>
        <p:spPr>
          <a:xfrm>
            <a:off x="697992" y="5071872"/>
            <a:ext cx="4945641" cy="16252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b-NO" dirty="0">
              <a:solidFill>
                <a:srgbClr val="FFFFFF"/>
              </a:solidFill>
            </a:endParaRPr>
          </a:p>
        </p:txBody>
      </p:sp>
      <p:sp>
        <p:nvSpPr>
          <p:cNvPr id="6" name="Tittel 1">
            <a:extLst>
              <a:ext uri="{FF2B5EF4-FFF2-40B4-BE49-F238E27FC236}">
                <a16:creationId xmlns:a16="http://schemas.microsoft.com/office/drawing/2014/main" id="{A04D5F2E-FB43-7ECC-3CF0-C60287522F21}"/>
              </a:ext>
            </a:extLst>
          </p:cNvPr>
          <p:cNvSpPr txBox="1">
            <a:spLocks/>
          </p:cNvSpPr>
          <p:nvPr/>
        </p:nvSpPr>
        <p:spPr>
          <a:xfrm>
            <a:off x="850392" y="5224272"/>
            <a:ext cx="4945641" cy="16252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b-NO" dirty="0">
              <a:solidFill>
                <a:srgbClr val="FFFFFF"/>
              </a:solidFill>
            </a:endParaRP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73B82C23-7770-BB18-2A55-521AEB2825F4}"/>
              </a:ext>
            </a:extLst>
          </p:cNvPr>
          <p:cNvSpPr txBox="1"/>
          <p:nvPr/>
        </p:nvSpPr>
        <p:spPr>
          <a:xfrm>
            <a:off x="545593" y="980728"/>
            <a:ext cx="45304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+mj-lt"/>
              </a:rPr>
              <a:t>Biodynamisk vingård ved Lago </a:t>
            </a:r>
            <a:r>
              <a:rPr lang="nb-NO" dirty="0" err="1">
                <a:latin typeface="+mj-lt"/>
              </a:rPr>
              <a:t>Caldero</a:t>
            </a:r>
            <a:endParaRPr lang="nb-NO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+mj-lt"/>
              </a:rPr>
              <a:t>Sophie og Michael </a:t>
            </a:r>
            <a:r>
              <a:rPr lang="nb-NO" dirty="0" err="1">
                <a:latin typeface="+mj-lt"/>
              </a:rPr>
              <a:t>Göess</a:t>
            </a:r>
            <a:r>
              <a:rPr lang="nb-NO" dirty="0">
                <a:latin typeface="+mj-lt"/>
              </a:rPr>
              <a:t> </a:t>
            </a:r>
            <a:r>
              <a:rPr lang="nb-NO" dirty="0" err="1">
                <a:latin typeface="+mj-lt"/>
              </a:rPr>
              <a:t>Enzenberg</a:t>
            </a:r>
            <a:endParaRPr lang="nb-NO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+mj-lt"/>
              </a:rPr>
              <a:t>400 år gammel historie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+mj-lt"/>
              </a:rPr>
              <a:t>55 ha / 17 viner / over 20 druesorter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+mj-lt"/>
              </a:rPr>
              <a:t>Sunn og god fruktkvalitet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b="0" i="0" dirty="0" err="1">
                <a:solidFill>
                  <a:srgbClr val="080809"/>
                </a:solidFill>
                <a:effectLst/>
                <a:latin typeface="+mj-lt"/>
              </a:rPr>
              <a:t>Terlano</a:t>
            </a:r>
            <a:r>
              <a:rPr lang="nb-NO" b="0" i="0" dirty="0">
                <a:solidFill>
                  <a:srgbClr val="080809"/>
                </a:solidFill>
                <a:effectLst/>
                <a:latin typeface="+mj-lt"/>
              </a:rPr>
              <a:t> DOC</a:t>
            </a:r>
            <a:r>
              <a:rPr lang="nb-NO" dirty="0">
                <a:solidFill>
                  <a:srgbClr val="080809"/>
                </a:solidFill>
                <a:latin typeface="+mj-lt"/>
              </a:rPr>
              <a:t> - </a:t>
            </a:r>
            <a:r>
              <a:rPr lang="nb-NO" dirty="0" err="1">
                <a:solidFill>
                  <a:srgbClr val="080809"/>
                </a:solidFill>
                <a:latin typeface="+mj-lt"/>
              </a:rPr>
              <a:t>Südtiroler</a:t>
            </a:r>
            <a:r>
              <a:rPr lang="nb-NO" dirty="0">
                <a:solidFill>
                  <a:srgbClr val="080809"/>
                </a:solidFill>
                <a:latin typeface="+mj-lt"/>
              </a:rPr>
              <a:t> </a:t>
            </a:r>
            <a:r>
              <a:rPr lang="nb-NO" dirty="0" err="1">
                <a:solidFill>
                  <a:srgbClr val="080809"/>
                </a:solidFill>
                <a:latin typeface="+mj-lt"/>
              </a:rPr>
              <a:t>Terlaner</a:t>
            </a:r>
            <a:r>
              <a:rPr lang="nb-NO" dirty="0">
                <a:solidFill>
                  <a:srgbClr val="080809"/>
                </a:solidFill>
                <a:latin typeface="+mj-lt"/>
              </a:rPr>
              <a:t> DOC</a:t>
            </a:r>
            <a:endParaRPr lang="nb-NO" b="0" i="0" dirty="0">
              <a:solidFill>
                <a:srgbClr val="080809"/>
              </a:solidFill>
              <a:effectLst/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b="0" i="0" dirty="0">
                <a:solidFill>
                  <a:srgbClr val="080809"/>
                </a:solidFill>
                <a:effectLst/>
                <a:latin typeface="+mj-lt"/>
              </a:rPr>
              <a:t>Spontangjæret på eiketønner, naturlig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rgbClr val="080809"/>
                </a:solidFill>
                <a:latin typeface="+mj-lt"/>
              </a:rPr>
              <a:t>L</a:t>
            </a:r>
            <a:r>
              <a:rPr lang="nb-NO" b="0" i="0" dirty="0">
                <a:solidFill>
                  <a:srgbClr val="080809"/>
                </a:solidFill>
                <a:effectLst/>
                <a:latin typeface="+mj-lt"/>
              </a:rPr>
              <a:t>agring 9 </a:t>
            </a:r>
            <a:r>
              <a:rPr lang="nb-NO" b="0" i="0" dirty="0" err="1">
                <a:solidFill>
                  <a:srgbClr val="080809"/>
                </a:solidFill>
                <a:effectLst/>
                <a:latin typeface="+mj-lt"/>
              </a:rPr>
              <a:t>mnd</a:t>
            </a:r>
            <a:r>
              <a:rPr lang="nb-NO" b="0" i="0" dirty="0">
                <a:solidFill>
                  <a:srgbClr val="080809"/>
                </a:solidFill>
                <a:effectLst/>
                <a:latin typeface="+mj-lt"/>
              </a:rPr>
              <a:t> på brukte eikefat,(egen eikeskog) </a:t>
            </a:r>
            <a:r>
              <a:rPr lang="nb-NO" b="0" i="0" dirty="0" err="1">
                <a:solidFill>
                  <a:srgbClr val="080809"/>
                </a:solidFill>
                <a:effectLst/>
                <a:latin typeface="+mj-lt"/>
              </a:rPr>
              <a:t>malolaktisk</a:t>
            </a:r>
            <a:r>
              <a:rPr lang="nb-NO" b="0" i="0" dirty="0">
                <a:solidFill>
                  <a:srgbClr val="080809"/>
                </a:solidFill>
                <a:effectLst/>
                <a:latin typeface="+mj-lt"/>
              </a:rPr>
              <a:t>.</a:t>
            </a:r>
          </a:p>
          <a:p>
            <a:endParaRPr lang="nb-NO" dirty="0"/>
          </a:p>
        </p:txBody>
      </p:sp>
      <p:pic>
        <p:nvPicPr>
          <p:cNvPr id="8" name="Bilde 7" descr="Et bilde som inneholder utendørs, gress, tre, gjerde&#10;&#10;KI-generert innhold kan være feil.">
            <a:extLst>
              <a:ext uri="{FF2B5EF4-FFF2-40B4-BE49-F238E27FC236}">
                <a16:creationId xmlns:a16="http://schemas.microsoft.com/office/drawing/2014/main" id="{BD6B35D2-01E7-8BDD-E58B-AAE73A8421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905" y="143838"/>
            <a:ext cx="3204558" cy="2133034"/>
          </a:xfrm>
          <a:prstGeom prst="rect">
            <a:avLst/>
          </a:prstGeom>
        </p:spPr>
      </p:pic>
      <p:pic>
        <p:nvPicPr>
          <p:cNvPr id="9" name="Plassholder for innhold 11" descr="Et bilde som inneholder utendørs, fjell, vingård, plante&#10;&#10;KI-generert innhold kan være feil.">
            <a:extLst>
              <a:ext uri="{FF2B5EF4-FFF2-40B4-BE49-F238E27FC236}">
                <a16:creationId xmlns:a16="http://schemas.microsoft.com/office/drawing/2014/main" id="{6F3AA168-28CC-8CA6-C53F-4BBCFB7CED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905" y="2345440"/>
            <a:ext cx="3204558" cy="2133034"/>
          </a:xfrm>
        </p:spPr>
      </p:pic>
      <p:pic>
        <p:nvPicPr>
          <p:cNvPr id="10" name="Bilde 9" descr="Et bilde som inneholder tønne, vingård, vinkjeller, fat&#10;&#10;KI-generert innhold kan være feil.">
            <a:extLst>
              <a:ext uri="{FF2B5EF4-FFF2-40B4-BE49-F238E27FC236}">
                <a16:creationId xmlns:a16="http://schemas.microsoft.com/office/drawing/2014/main" id="{F1FE7101-47A4-A9F5-7AED-439018EB18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905" y="4633568"/>
            <a:ext cx="3204558" cy="21330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8EB499-52DC-41E5-B78E-B89865273D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person, frukt, utendørs, mat&#10;&#10;KI-generert innhold kan være feil.">
            <a:extLst>
              <a:ext uri="{FF2B5EF4-FFF2-40B4-BE49-F238E27FC236}">
                <a16:creationId xmlns:a16="http://schemas.microsoft.com/office/drawing/2014/main" id="{33BE4C35-A00E-67DD-236D-087A1D0783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88640"/>
            <a:ext cx="4716016" cy="3139098"/>
          </a:xfrm>
          <a:prstGeom prst="rect">
            <a:avLst/>
          </a:prstGeom>
        </p:spPr>
      </p:pic>
      <p:pic>
        <p:nvPicPr>
          <p:cNvPr id="7" name="Bilde 6" descr="Et bilde som inneholder utendørs, himmel, fjell, vingård&#10;&#10;KI-generert innhold kan være feil.">
            <a:extLst>
              <a:ext uri="{FF2B5EF4-FFF2-40B4-BE49-F238E27FC236}">
                <a16:creationId xmlns:a16="http://schemas.microsoft.com/office/drawing/2014/main" id="{4F671C94-2840-76BB-9799-63B5799DF9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429000"/>
            <a:ext cx="4464496" cy="297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8025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7B54B16-5A8D-4BD8-A088-D9D7406BB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>
            <a:normAutofit/>
          </a:bodyPr>
          <a:lstStyle/>
          <a:p>
            <a:r>
              <a:rPr lang="nb-NO" err="1"/>
              <a:t>Serralunga</a:t>
            </a:r>
            <a:r>
              <a:rPr lang="nb-NO"/>
              <a:t> </a:t>
            </a:r>
            <a:r>
              <a:rPr lang="nb-NO" err="1"/>
              <a:t>d’Alba</a:t>
            </a:r>
            <a:endParaRPr lang="nb-NO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44C196DA-C39C-488C-98B5-EFF861B1AC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A4A07CDA-0A8D-48EB-82EA-C953F6A97D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3555206"/>
            <a:ext cx="5657850" cy="3057525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0BDB610D-D718-40E7-A0F5-9269C6662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298724"/>
            <a:ext cx="5657850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9245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8CE185-CA89-03AC-4290-EA8C86184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520" y="1106039"/>
            <a:ext cx="7666960" cy="57519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D54B6D-9BF9-6C1A-C3C1-2E471293AACF}"/>
              </a:ext>
            </a:extLst>
          </p:cNvPr>
          <p:cNvSpPr txBox="1"/>
          <p:nvPr/>
        </p:nvSpPr>
        <p:spPr>
          <a:xfrm>
            <a:off x="738520" y="404664"/>
            <a:ext cx="48584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/>
              <a:t>Sexton (</a:t>
            </a:r>
            <a:r>
              <a:rPr lang="nb-NO" sz="2400" dirty="0" err="1"/>
              <a:t>Sesto</a:t>
            </a:r>
            <a:r>
              <a:rPr lang="nb-NO" sz="2400" dirty="0"/>
              <a:t>), </a:t>
            </a:r>
            <a:r>
              <a:rPr lang="nb-NO" sz="2400" dirty="0" err="1"/>
              <a:t>Süd</a:t>
            </a:r>
            <a:r>
              <a:rPr lang="nb-NO" sz="2400" dirty="0"/>
              <a:t>-Tirol, januar 2024</a:t>
            </a:r>
          </a:p>
        </p:txBody>
      </p:sp>
    </p:spTree>
    <p:extLst>
      <p:ext uri="{BB962C8B-B14F-4D97-AF65-F5344CB8AC3E}">
        <p14:creationId xmlns:p14="http://schemas.microsoft.com/office/powerpoint/2010/main" val="33945695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105E91-B06D-ACD5-5EBE-C8B16B9037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4280"/>
            <a:ext cx="514201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0D63B4-1251-FC6D-EE41-8493E8F70F4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208" t="500" r="22014" b="-500"/>
          <a:stretch/>
        </p:blipFill>
        <p:spPr>
          <a:xfrm>
            <a:off x="4324229" y="-19209"/>
            <a:ext cx="48245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2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D37CF7-99A5-3EFC-0DA4-30216A1C4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473" y="1055512"/>
            <a:ext cx="6391275" cy="533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D4E6AE-DC20-E047-DC95-29C4E4A7A0D2}"/>
              </a:ext>
            </a:extLst>
          </p:cNvPr>
          <p:cNvSpPr txBox="1"/>
          <p:nvPr/>
        </p:nvSpPr>
        <p:spPr>
          <a:xfrm>
            <a:off x="1072444" y="468488"/>
            <a:ext cx="1447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Drue Lagrein</a:t>
            </a:r>
          </a:p>
        </p:txBody>
      </p:sp>
    </p:spTree>
    <p:extLst>
      <p:ext uri="{BB962C8B-B14F-4D97-AF65-F5344CB8AC3E}">
        <p14:creationId xmlns:p14="http://schemas.microsoft.com/office/powerpoint/2010/main" val="34961702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2A155F1-F9CC-440C-3C53-2AA6428B4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4. </a:t>
            </a:r>
            <a:r>
              <a:rPr lang="it-IT" dirty="0"/>
              <a:t>Foradori Vigneti delle Dolomiti 2022</a:t>
            </a:r>
            <a:r>
              <a:rPr lang="nb-NO" dirty="0"/>
              <a:t> </a:t>
            </a:r>
            <a:r>
              <a:rPr lang="nb-NO" dirty="0" err="1"/>
              <a:t>Mezzolombardo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7E3E3FA-1334-04CB-6FCE-0AD31BC33F2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55000" lnSpcReduction="20000"/>
          </a:bodyPr>
          <a:lstStyle/>
          <a:p>
            <a:endParaRPr lang="nb-NO" dirty="0"/>
          </a:p>
          <a:p>
            <a:r>
              <a:rPr lang="nb-NO" dirty="0"/>
              <a:t>Drue: </a:t>
            </a:r>
            <a:r>
              <a:rPr lang="nb-NO" dirty="0" err="1"/>
              <a:t>Teroldego</a:t>
            </a:r>
            <a:endParaRPr lang="nb-NO" dirty="0"/>
          </a:p>
          <a:p>
            <a:r>
              <a:rPr lang="nb-NO" dirty="0"/>
              <a:t>Jordsmonn: Grus, sand og kalkstein</a:t>
            </a:r>
          </a:p>
          <a:p>
            <a:r>
              <a:rPr lang="nb-NO" dirty="0"/>
              <a:t>Vinmark plantet: 1970-1980</a:t>
            </a:r>
          </a:p>
          <a:p>
            <a:r>
              <a:rPr lang="nb-NO" dirty="0"/>
              <a:t>Innhøstingsmetode: Plukket og selektert for hånd</a:t>
            </a:r>
          </a:p>
          <a:p>
            <a:r>
              <a:rPr lang="nb-NO" dirty="0"/>
              <a:t>Utbytte: 55 hl/ha</a:t>
            </a:r>
          </a:p>
          <a:p>
            <a:r>
              <a:rPr lang="nb-NO" dirty="0"/>
              <a:t>Fermentering: Spontanfermentert. 3 til 4 uker skallmaserasjon</a:t>
            </a:r>
          </a:p>
          <a:p>
            <a:r>
              <a:rPr lang="nb-NO" dirty="0"/>
              <a:t>Modning: 12 md. i store eikeliggere og sementtanker</a:t>
            </a:r>
          </a:p>
          <a:p>
            <a:r>
              <a:rPr lang="nb-NO" dirty="0"/>
              <a:t>Klaring og filtrering: </a:t>
            </a:r>
            <a:r>
              <a:rPr lang="nb-NO" dirty="0" err="1"/>
              <a:t>Uklaret</a:t>
            </a:r>
            <a:r>
              <a:rPr lang="nb-NO" dirty="0"/>
              <a:t> og ufiltrert</a:t>
            </a:r>
          </a:p>
          <a:p>
            <a:r>
              <a:rPr lang="nb-NO" dirty="0"/>
              <a:t>Sertifisering: Biodynamisk</a:t>
            </a:r>
          </a:p>
          <a:p>
            <a:r>
              <a:rPr lang="nb-NO" dirty="0"/>
              <a:t>Om produktet: Druene kommer fra vinmarker i </a:t>
            </a:r>
            <a:r>
              <a:rPr lang="nb-NO" dirty="0" err="1"/>
              <a:t>Campazzi</a:t>
            </a:r>
            <a:endParaRPr lang="nb-NO" dirty="0"/>
          </a:p>
          <a:p>
            <a:r>
              <a:rPr lang="nb-NO" dirty="0"/>
              <a:t>Innholdsdeklarasjon: Druer og svovel (&lt;30 mg/l)</a:t>
            </a:r>
          </a:p>
          <a:p>
            <a:r>
              <a:rPr lang="nb-NO" dirty="0"/>
              <a:t>Matmatch: Lam og sau, Storfe, Storvilt, Svin</a:t>
            </a:r>
          </a:p>
          <a:p>
            <a:r>
              <a:rPr lang="nb-NO" dirty="0" err="1"/>
              <a:t>Vivino</a:t>
            </a:r>
            <a:r>
              <a:rPr lang="nb-NO" dirty="0"/>
              <a:t> 3,9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806D841C-4DC3-11AA-5959-66EA4625FCE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734696" y="1600200"/>
            <a:ext cx="1865607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508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1EC04FB-06EC-9956-652E-CB4A1DB56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nb-NO" dirty="0" err="1"/>
              <a:t>Henrik’s</a:t>
            </a:r>
            <a:r>
              <a:rPr lang="nb-NO" dirty="0"/>
              <a:t> historie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93C2C7E7-11A0-1878-7A01-061E7E3E2EA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17205" r="23456" b="1"/>
          <a:stretch/>
        </p:blipFill>
        <p:spPr>
          <a:xfrm>
            <a:off x="457200" y="1600200"/>
            <a:ext cx="4038600" cy="4525963"/>
          </a:xfrm>
          <a:prstGeom prst="rect">
            <a:avLst/>
          </a:prstGeom>
          <a:noFill/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5533BEF9-BB4E-6185-7E16-E12BA8F45D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9927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EB3613-1CE7-46C9-F781-C860395D4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811" y="1219023"/>
            <a:ext cx="6477000" cy="52101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F51985-D31E-7E25-DF33-0A416311AAB3}"/>
              </a:ext>
            </a:extLst>
          </p:cNvPr>
          <p:cNvSpPr txBox="1"/>
          <p:nvPr/>
        </p:nvSpPr>
        <p:spPr>
          <a:xfrm>
            <a:off x="834705" y="512345"/>
            <a:ext cx="58093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/>
              <a:t>Drue</a:t>
            </a:r>
            <a:r>
              <a:rPr lang="it-IT" dirty="0"/>
              <a:t>: Schiava ala </a:t>
            </a:r>
            <a:r>
              <a:rPr lang="it-IT" dirty="0" err="1"/>
              <a:t>StMagdalener</a:t>
            </a:r>
            <a:r>
              <a:rPr lang="it-IT" dirty="0"/>
              <a:t> ala </a:t>
            </a:r>
            <a:r>
              <a:rPr lang="it-IT" dirty="0" err="1"/>
              <a:t>Vernatch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843186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E3D5457C-A7C3-493A-874C-151C4325F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Valtellina I </a:t>
            </a:r>
            <a:r>
              <a:rPr lang="en-US" dirty="0" err="1"/>
              <a:t>Lombardia</a:t>
            </a:r>
            <a:r>
              <a:rPr lang="en-US" dirty="0"/>
              <a:t> 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4688657-AA4F-4429-9121-1414B8C097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r>
              <a:rPr lang="en-US" dirty="0"/>
              <a:t>Drue: </a:t>
            </a:r>
            <a:r>
              <a:rPr lang="en-US" dirty="0" err="1"/>
              <a:t>Chiavennascha</a:t>
            </a:r>
            <a:endParaRPr lang="en-US" dirty="0"/>
          </a:p>
          <a:p>
            <a:r>
              <a:rPr lang="en-US" dirty="0"/>
              <a:t>DOCG: Valtellina </a:t>
            </a:r>
            <a:r>
              <a:rPr lang="en-US" dirty="0" err="1"/>
              <a:t>Superiore</a:t>
            </a:r>
            <a:endParaRPr lang="en-US" dirty="0"/>
          </a:p>
          <a:p>
            <a:r>
              <a:rPr lang="en-US" dirty="0" err="1"/>
              <a:t>Vinmarker</a:t>
            </a:r>
            <a:r>
              <a:rPr lang="en-US" dirty="0"/>
              <a:t>: 24 000 HA</a:t>
            </a:r>
          </a:p>
          <a:p>
            <a:r>
              <a:rPr lang="en-US" dirty="0" err="1"/>
              <a:t>Vinmarker</a:t>
            </a:r>
            <a:r>
              <a:rPr lang="en-US" dirty="0"/>
              <a:t>: 1mill HL</a:t>
            </a:r>
          </a:p>
          <a:p>
            <a:r>
              <a:rPr lang="en-US" dirty="0" err="1"/>
              <a:t>Utbytte</a:t>
            </a:r>
            <a:r>
              <a:rPr lang="en-US" dirty="0"/>
              <a:t>: hl/ha 56</a:t>
            </a:r>
          </a:p>
          <a:p>
            <a:endParaRPr lang="en-US" dirty="0"/>
          </a:p>
        </p:txBody>
      </p:sp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2F71C8D3-7487-4B9C-ACCC-66F2D37E856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68430" y="1600200"/>
            <a:ext cx="3598140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371034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51DBD53-7E21-52A6-23D2-4482DF19A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nb-NO" dirty="0" err="1"/>
              <a:t>Valtellina</a:t>
            </a:r>
            <a:r>
              <a:rPr lang="nb-NO" dirty="0"/>
              <a:t> DOC (G)</a:t>
            </a:r>
          </a:p>
        </p:txBody>
      </p:sp>
      <p:graphicFrame>
        <p:nvGraphicFramePr>
          <p:cNvPr id="5" name="Plassholder for innhold 2">
            <a:extLst>
              <a:ext uri="{FF2B5EF4-FFF2-40B4-BE49-F238E27FC236}">
                <a16:creationId xmlns:a16="http://schemas.microsoft.com/office/drawing/2014/main" id="{2825D275-6AF4-CA36-AB0A-F8440CFCCA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3566700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815010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00DF233-BCC8-4041-B072-101626956E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340768"/>
            <a:ext cx="3754752" cy="318168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800" dirty="0"/>
              <a:t>6. Valtellina Rosso</a:t>
            </a:r>
          </a:p>
          <a:p>
            <a:endParaRPr lang="en-US" sz="1600" dirty="0"/>
          </a:p>
          <a:p>
            <a:r>
              <a:rPr lang="en-US" sz="1600" dirty="0" err="1"/>
              <a:t>Område</a:t>
            </a:r>
            <a:r>
              <a:rPr lang="en-US" sz="1600" dirty="0"/>
              <a:t>: Valtellina</a:t>
            </a:r>
          </a:p>
          <a:p>
            <a:r>
              <a:rPr lang="en-US" sz="1600" dirty="0"/>
              <a:t>Drue: </a:t>
            </a:r>
            <a:r>
              <a:rPr lang="en-US" sz="1600" dirty="0" err="1"/>
              <a:t>Chiavennasca</a:t>
            </a:r>
            <a:r>
              <a:rPr lang="en-US" sz="1600" dirty="0"/>
              <a:t>/Nebbiolo</a:t>
            </a:r>
          </a:p>
          <a:p>
            <a:r>
              <a:rPr lang="en-US" sz="1600" dirty="0"/>
              <a:t>Valtellina Rosso DOC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4413" y="0"/>
            <a:ext cx="4629587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8D44E42-C462-4105-BC86-FE75B4E3C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5884" y="0"/>
            <a:ext cx="4518116" cy="685800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A06B4852-7687-412B-988A-0D6E87172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224" y="404664"/>
            <a:ext cx="1820424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366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758885B-76B4-48D3-A6E2-08961A569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531F25F-CDBE-4006-9CF1-833ED9E2A2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540760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 descr="montepulciano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444520"/>
            <a:ext cx="10908704" cy="7302520"/>
          </a:xfr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542FFA30-C033-4AB9-B9E9-8F0992E3F072}"/>
              </a:ext>
            </a:extLst>
          </p:cNvPr>
          <p:cNvSpPr txBox="1"/>
          <p:nvPr/>
        </p:nvSpPr>
        <p:spPr>
          <a:xfrm>
            <a:off x="1010897" y="334302"/>
            <a:ext cx="69182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600" dirty="0"/>
              <a:t>Livet er for kort til å drikke dårlig vin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3" descr="tak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7965" t="9091" r="10821" b="-2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6" name="Rectangle 9">
            <a:extLst>
              <a:ext uri="{FF2B5EF4-FFF2-40B4-BE49-F238E27FC236}">
                <a16:creationId xmlns:a16="http://schemas.microsoft.com/office/drawing/2014/main" id="{ED49FE6D-E54D-4A15-9572-966ED42F8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2" y="4251489"/>
            <a:ext cx="9141618" cy="2077327"/>
          </a:xfrm>
          <a:prstGeom prst="rect">
            <a:avLst/>
          </a:prstGeom>
          <a:solidFill>
            <a:schemeClr val="bg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73016" y="4337523"/>
            <a:ext cx="8188542" cy="132738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200" b="1" dirty="0" err="1"/>
              <a:t>Alle</a:t>
            </a:r>
            <a:r>
              <a:rPr lang="en-US" sz="4200" b="1" dirty="0"/>
              <a:t> </a:t>
            </a:r>
            <a:r>
              <a:rPr lang="en-US" sz="4200" b="1" dirty="0" err="1"/>
              <a:t>bør</a:t>
            </a:r>
            <a:r>
              <a:rPr lang="en-US" sz="4200" b="1" dirty="0"/>
              <a:t> </a:t>
            </a:r>
            <a:r>
              <a:rPr lang="en-US" sz="4200" b="1" dirty="0" err="1"/>
              <a:t>besøke</a:t>
            </a:r>
            <a:r>
              <a:rPr lang="en-US" sz="4200" b="1" dirty="0"/>
              <a:t> Italia –</a:t>
            </a:r>
          </a:p>
          <a:p>
            <a:pPr>
              <a:lnSpc>
                <a:spcPct val="90000"/>
              </a:lnSpc>
            </a:pPr>
            <a:r>
              <a:rPr lang="en-US" sz="4200" b="1" dirty="0"/>
              <a:t> </a:t>
            </a:r>
            <a:r>
              <a:rPr lang="en-US" sz="4200" b="1" dirty="0" err="1"/>
              <a:t>minst</a:t>
            </a:r>
            <a:r>
              <a:rPr lang="en-US" sz="4200" b="1" dirty="0"/>
              <a:t> </a:t>
            </a:r>
            <a:r>
              <a:rPr lang="en-US" sz="4200" b="1" dirty="0" err="1"/>
              <a:t>en</a:t>
            </a:r>
            <a:r>
              <a:rPr lang="en-US" sz="4200" b="1" dirty="0"/>
              <a:t> gang </a:t>
            </a:r>
            <a:r>
              <a:rPr lang="en-US" sz="4200" b="1" dirty="0" err="1"/>
              <a:t>i</a:t>
            </a:r>
            <a:r>
              <a:rPr lang="en-US" sz="4200" b="1" dirty="0"/>
              <a:t> </a:t>
            </a:r>
            <a:r>
              <a:rPr lang="en-US" sz="4200" b="1" dirty="0" err="1"/>
              <a:t>livet</a:t>
            </a:r>
            <a:r>
              <a:rPr lang="en-US" sz="4200" b="1" dirty="0"/>
              <a:t> !</a:t>
            </a:r>
          </a:p>
        </p:txBody>
      </p:sp>
      <p:cxnSp>
        <p:nvCxnSpPr>
          <p:cNvPr id="17" name="Straight Connector 11">
            <a:extLst>
              <a:ext uri="{FF2B5EF4-FFF2-40B4-BE49-F238E27FC236}">
                <a16:creationId xmlns:a16="http://schemas.microsoft.com/office/drawing/2014/main" id="{EAFC8083-BBFA-464C-A805-4E844F66B2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4126832"/>
            <a:ext cx="9141618" cy="0"/>
          </a:xfrm>
          <a:prstGeom prst="line">
            <a:avLst/>
          </a:prstGeom>
          <a:ln w="50800">
            <a:solidFill>
              <a:schemeClr val="bg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3">
            <a:extLst>
              <a:ext uri="{FF2B5EF4-FFF2-40B4-BE49-F238E27FC236}">
                <a16:creationId xmlns:a16="http://schemas.microsoft.com/office/drawing/2014/main" id="{CC752BC6-CDD2-4020-8DCF-B5E813CD3A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6448927"/>
            <a:ext cx="9141618" cy="0"/>
          </a:xfrm>
          <a:prstGeom prst="line">
            <a:avLst/>
          </a:prstGeom>
          <a:ln w="50800">
            <a:solidFill>
              <a:schemeClr val="bg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0C64CFC-049E-74A0-606B-5162B6FCA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10879BF4-0FDD-FAF3-EF88-DE595B58ED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9293" y="1600200"/>
            <a:ext cx="4765414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4136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21177"/>
            <a:ext cx="3249230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05677" y="914400"/>
            <a:ext cx="27432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Umberto Mancini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3344" y="3910267"/>
            <a:ext cx="1940093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lassholder for innhold 3" descr="tønn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65366" y="975391"/>
            <a:ext cx="4915159" cy="491515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6E825F2-13A3-7AE0-1700-B557D53C1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nb-NO" dirty="0"/>
              <a:t>Stians historie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E549476E-90C1-6878-3E7B-125C3CD02A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E08B7E8-3CB6-5AC5-0B01-D0912EA245D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15616" y="1272639"/>
            <a:ext cx="7571184" cy="567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01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0A2007B-0C46-EF43-E50A-877B67D0C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Karl </a:t>
            </a:r>
            <a:r>
              <a:rPr lang="nb-NO" dirty="0" err="1"/>
              <a:t>Erik’historie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E35FEC5-461F-14DB-64BE-B1F13F4AC5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801596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 descr="Panzano torge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08521" y="0"/>
            <a:ext cx="10285575" cy="6885384"/>
          </a:xfrm>
        </p:spPr>
      </p:pic>
      <p:sp>
        <p:nvSpPr>
          <p:cNvPr id="5" name="Rektangel 4"/>
          <p:cNvSpPr/>
          <p:nvPr/>
        </p:nvSpPr>
        <p:spPr>
          <a:xfrm>
            <a:off x="2043891" y="620688"/>
            <a:ext cx="47141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b-NO" sz="54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Smaken av Italia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 descr="3-pienza_d.201409191322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958181"/>
            <a:ext cx="6096000" cy="3810000"/>
          </a:xfrm>
        </p:spPr>
      </p:pic>
      <p:pic>
        <p:nvPicPr>
          <p:cNvPr id="5" name="Bilde 4" descr="Pecorino_di_Pienza_(selection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243408"/>
            <a:ext cx="9468544" cy="710140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91490" y="365125"/>
            <a:ext cx="3840085" cy="1692794"/>
          </a:xfrm>
        </p:spPr>
        <p:txBody>
          <a:bodyPr>
            <a:normAutofit/>
          </a:bodyPr>
          <a:lstStyle/>
          <a:p>
            <a:r>
              <a:rPr lang="nb-NO" dirty="0"/>
              <a:t>Smake eller drikke?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490" y="2316480"/>
            <a:ext cx="3429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lassholder for innhold 4"/>
          <p:cNvSpPr>
            <a:spLocks noGrp="1"/>
          </p:cNvSpPr>
          <p:nvPr>
            <p:ph idx="1"/>
          </p:nvPr>
        </p:nvSpPr>
        <p:spPr>
          <a:xfrm>
            <a:off x="491490" y="2575034"/>
            <a:ext cx="3840085" cy="3462228"/>
          </a:xfrm>
        </p:spPr>
        <p:txBody>
          <a:bodyPr>
            <a:normAutofit/>
          </a:bodyPr>
          <a:lstStyle/>
          <a:p>
            <a:r>
              <a:rPr lang="nb-NO" sz="2800" dirty="0"/>
              <a:t>God tid</a:t>
            </a:r>
          </a:p>
          <a:p>
            <a:r>
              <a:rPr lang="nb-NO" sz="2800" dirty="0"/>
              <a:t>Temperatur</a:t>
            </a:r>
          </a:p>
          <a:p>
            <a:r>
              <a:rPr lang="nb-NO" sz="2800" dirty="0"/>
              <a:t>Tålmodighet</a:t>
            </a:r>
          </a:p>
          <a:p>
            <a:r>
              <a:rPr lang="nb-NO" sz="2800" dirty="0"/>
              <a:t>Luft</a:t>
            </a:r>
          </a:p>
          <a:p>
            <a:r>
              <a:rPr lang="nb-NO" sz="2800" dirty="0"/>
              <a:t>Konsentrasjon</a:t>
            </a:r>
          </a:p>
        </p:txBody>
      </p:sp>
      <p:pic>
        <p:nvPicPr>
          <p:cNvPr id="7" name="Plassholder for innhold 3" descr="vinsmakingalex.jpg"/>
          <p:cNvPicPr>
            <a:picLocks noChangeAspect="1"/>
          </p:cNvPicPr>
          <p:nvPr/>
        </p:nvPicPr>
        <p:blipFill rotWithShape="1">
          <a:blip r:embed="rId2" cstate="print"/>
          <a:srcRect l="43290" r="41348"/>
          <a:stretch/>
        </p:blipFill>
        <p:spPr>
          <a:xfrm>
            <a:off x="4409136" y="10"/>
            <a:ext cx="4734863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464</Words>
  <Application>Microsoft Office PowerPoint</Application>
  <PresentationFormat>On-screen Show (4:3)</PresentationFormat>
  <Paragraphs>89</Paragraphs>
  <Slides>37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0" baseType="lpstr">
      <vt:lpstr>Arial</vt:lpstr>
      <vt:lpstr>Calibri</vt:lpstr>
      <vt:lpstr>Office-tema</vt:lpstr>
      <vt:lpstr>PowerPoint Presentation</vt:lpstr>
      <vt:lpstr>PowerPoint Presentation</vt:lpstr>
      <vt:lpstr>Henrik’s historie</vt:lpstr>
      <vt:lpstr>Umberto Mancini</vt:lpstr>
      <vt:lpstr>Stians historie</vt:lpstr>
      <vt:lpstr>Karl Erik’historie</vt:lpstr>
      <vt:lpstr>PowerPoint Presentation</vt:lpstr>
      <vt:lpstr>PowerPoint Presentation</vt:lpstr>
      <vt:lpstr>Smake eller drikke?</vt:lpstr>
      <vt:lpstr>PowerPoint Presentation</vt:lpstr>
      <vt:lpstr>PowerPoint Presentation</vt:lpstr>
      <vt:lpstr>PowerPoint Presentation</vt:lpstr>
      <vt:lpstr>PowerPoint Presentation</vt:lpstr>
      <vt:lpstr>Litt lek med tall</vt:lpstr>
      <vt:lpstr>Musserende Rotario Riserva</vt:lpstr>
      <vt:lpstr>Val d’Aosta</vt:lpstr>
      <vt:lpstr>Val D’Aosta</vt:lpstr>
      <vt:lpstr>PowerPoint Presentation</vt:lpstr>
      <vt:lpstr>Cantine la Marmotta Vin Rouge</vt:lpstr>
      <vt:lpstr>PowerPoint Presentation</vt:lpstr>
      <vt:lpstr>Trentino Alto Adige </vt:lpstr>
      <vt:lpstr>PowerPoint Presentation</vt:lpstr>
      <vt:lpstr>Weingut Manincor la Contessa</vt:lpstr>
      <vt:lpstr>PowerPoint Presentation</vt:lpstr>
      <vt:lpstr>Serralunga d’Alba</vt:lpstr>
      <vt:lpstr>PowerPoint Presentation</vt:lpstr>
      <vt:lpstr>PowerPoint Presentation</vt:lpstr>
      <vt:lpstr>PowerPoint Presentation</vt:lpstr>
      <vt:lpstr>4. Foradori Vigneti delle Dolomiti 2022 Mezzolombardo</vt:lpstr>
      <vt:lpstr>PowerPoint Presentation</vt:lpstr>
      <vt:lpstr>Valtellina I Lombardia </vt:lpstr>
      <vt:lpstr>Valtellina DOC (G)</vt:lpstr>
      <vt:lpstr>PowerPoint Presentation</vt:lpstr>
      <vt:lpstr>PowerPoint Presentation</vt:lpstr>
      <vt:lpstr>PowerPoint Presentation</vt:lpstr>
      <vt:lpstr>Alle bør besøke Italia –  minst en gang i livet 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Italiensk rundtur på 6 druer</dc:title>
  <dc:creator>Henrik Carstens</dc:creator>
  <cp:lastModifiedBy>Stian Lydersen</cp:lastModifiedBy>
  <cp:revision>8</cp:revision>
  <dcterms:created xsi:type="dcterms:W3CDTF">2021-02-16T13:36:24Z</dcterms:created>
  <dcterms:modified xsi:type="dcterms:W3CDTF">2025-03-12T09:18:48Z</dcterms:modified>
</cp:coreProperties>
</file>